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90" r:id="rId3"/>
    <p:sldId id="367" r:id="rId4"/>
    <p:sldId id="381" r:id="rId5"/>
    <p:sldId id="368" r:id="rId6"/>
    <p:sldId id="370" r:id="rId7"/>
    <p:sldId id="372" r:id="rId8"/>
    <p:sldId id="374" r:id="rId9"/>
    <p:sldId id="376" r:id="rId10"/>
    <p:sldId id="378" r:id="rId11"/>
    <p:sldId id="380" r:id="rId12"/>
    <p:sldId id="386" r:id="rId13"/>
    <p:sldId id="382" r:id="rId14"/>
    <p:sldId id="383" r:id="rId15"/>
    <p:sldId id="388" r:id="rId16"/>
    <p:sldId id="387" r:id="rId17"/>
    <p:sldId id="384" r:id="rId18"/>
    <p:sldId id="389" r:id="rId19"/>
    <p:sldId id="385" r:id="rId20"/>
    <p:sldId id="258" r:id="rId21"/>
  </p:sldIdLst>
  <p:sldSz cx="10691813" cy="7559675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336477" y="1237197"/>
            <a:ext cx="8018860" cy="2631887"/>
          </a:xfrm>
        </p:spPr>
        <p:txBody>
          <a:bodyPr anchor="b"/>
          <a:lstStyle>
            <a:lvl1pPr algn="ctr">
              <a:defRPr sz="5262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105"/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F69B-9892-4D4B-B31C-686DB5928C3A}" type="datetimeFigureOut">
              <a:rPr lang="tr-TR" smtClean="0"/>
              <a:t>16.9.2018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8ED3-CC96-4955-ABB8-C2499C5990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1255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F69B-9892-4D4B-B31C-686DB5928C3A}" type="datetimeFigureOut">
              <a:rPr lang="tr-TR" smtClean="0"/>
              <a:t>16.9.2018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8ED3-CC96-4955-ABB8-C2499C5990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8031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735062" y="402483"/>
            <a:ext cx="6782619" cy="64064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F69B-9892-4D4B-B31C-686DB5928C3A}" type="datetimeFigureOut">
              <a:rPr lang="tr-TR" smtClean="0"/>
              <a:t>16.9.2018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8ED3-CC96-4955-ABB8-C2499C5990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503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F69B-9892-4D4B-B31C-686DB5928C3A}" type="datetimeFigureOut">
              <a:rPr lang="tr-TR" smtClean="0"/>
              <a:t>16.9.2018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8ED3-CC96-4955-ABB8-C2499C5990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260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29493" y="1884670"/>
            <a:ext cx="9221689" cy="3144614"/>
          </a:xfrm>
        </p:spPr>
        <p:txBody>
          <a:bodyPr anchor="b"/>
          <a:lstStyle>
            <a:lvl1pPr>
              <a:defRPr sz="5262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9493" y="5059034"/>
            <a:ext cx="9221689" cy="1653678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0964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F69B-9892-4D4B-B31C-686DB5928C3A}" type="datetimeFigureOut">
              <a:rPr lang="tr-TR" smtClean="0"/>
              <a:t>16.9.2018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8ED3-CC96-4955-ABB8-C2499C5990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218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F69B-9892-4D4B-B31C-686DB5928C3A}" type="datetimeFigureOut">
              <a:rPr lang="tr-TR" smtClean="0"/>
              <a:t>16.9.2018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8ED3-CC96-4955-ABB8-C2499C5990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6070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F69B-9892-4D4B-B31C-686DB5928C3A}" type="datetimeFigureOut">
              <a:rPr lang="tr-TR" smtClean="0"/>
              <a:t>16.9.2018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8ED3-CC96-4955-ABB8-C2499C5990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3229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F69B-9892-4D4B-B31C-686DB5928C3A}" type="datetimeFigureOut">
              <a:rPr lang="tr-TR" smtClean="0"/>
              <a:t>16.9.2018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8ED3-CC96-4955-ABB8-C2499C5990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2452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F69B-9892-4D4B-B31C-686DB5928C3A}" type="datetimeFigureOut">
              <a:rPr lang="tr-TR" smtClean="0"/>
              <a:t>16.9.2018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8ED3-CC96-4955-ABB8-C2499C5990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7206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>
              <a:defRPr sz="2806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F69B-9892-4D4B-B31C-686DB5928C3A}" type="datetimeFigureOut">
              <a:rPr lang="tr-TR" smtClean="0"/>
              <a:t>16.9.2018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8ED3-CC96-4955-ABB8-C2499C5990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2378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 marL="0" indent="0">
              <a:buNone/>
              <a:defRPr sz="2806"/>
            </a:lvl1pPr>
            <a:lvl2pPr marL="400964" indent="0">
              <a:buNone/>
              <a:defRPr sz="2456"/>
            </a:lvl2pPr>
            <a:lvl3pPr marL="801929" indent="0">
              <a:buNone/>
              <a:defRPr sz="2105"/>
            </a:lvl3pPr>
            <a:lvl4pPr marL="1202893" indent="0">
              <a:buNone/>
              <a:defRPr sz="1754"/>
            </a:lvl4pPr>
            <a:lvl5pPr marL="1603858" indent="0">
              <a:buNone/>
              <a:defRPr sz="1754"/>
            </a:lvl5pPr>
            <a:lvl6pPr marL="2004822" indent="0">
              <a:buNone/>
              <a:defRPr sz="1754"/>
            </a:lvl6pPr>
            <a:lvl7pPr marL="2405786" indent="0">
              <a:buNone/>
              <a:defRPr sz="1754"/>
            </a:lvl7pPr>
            <a:lvl8pPr marL="2806751" indent="0">
              <a:buNone/>
              <a:defRPr sz="1754"/>
            </a:lvl8pPr>
            <a:lvl9pPr marL="3207715" indent="0">
              <a:buNone/>
              <a:defRPr sz="1754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F69B-9892-4D4B-B31C-686DB5928C3A}" type="datetimeFigureOut">
              <a:rPr lang="tr-TR" smtClean="0"/>
              <a:t>16.9.2018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8ED3-CC96-4955-ABB8-C2499C5990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186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5F69B-9892-4D4B-B31C-686DB5928C3A}" type="datetimeFigureOut">
              <a:rPr lang="tr-TR" smtClean="0"/>
              <a:t>16.9.2018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68ED3-CC96-4955-ABB8-C2499C5990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601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482" indent="-200482" algn="l" defTabSz="801929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4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11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375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340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eting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0" y="0"/>
            <a:ext cx="10691813" cy="712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3" cy="7559675"/>
          </a:xfrm>
          <a:prstGeom prst="rect">
            <a:avLst/>
          </a:prstGeo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481502" y="5541264"/>
            <a:ext cx="5498674" cy="19019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8019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7000" dirty="0" smtClean="0">
              <a:solidFill>
                <a:schemeClr val="bg1"/>
              </a:solidFill>
              <a:latin typeface="TelefonWeb Black" panose="00000A00000000000000" pitchFamily="2" charset="-94"/>
            </a:endParaRPr>
          </a:p>
          <a:p>
            <a:r>
              <a:rPr lang="tr-TR" sz="70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  <a:t>AŞKALE GROUP </a:t>
            </a:r>
          </a:p>
          <a:p>
            <a:r>
              <a:rPr lang="tr-TR" sz="70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  <a:t>GENERAL PRESENTATION</a:t>
            </a:r>
          </a:p>
          <a:p>
            <a:endParaRPr lang="tr-TR" sz="4000" dirty="0" smtClean="0">
              <a:solidFill>
                <a:schemeClr val="bg1"/>
              </a:solidFill>
              <a:latin typeface="TelefonWeb Black" panose="00000A00000000000000" pitchFamily="2" charset="-94"/>
            </a:endParaRPr>
          </a:p>
          <a:p>
            <a:r>
              <a:rPr lang="tr-TR" sz="4000" dirty="0" smtClean="0">
                <a:solidFill>
                  <a:schemeClr val="bg1"/>
                </a:solidFill>
                <a:latin typeface="TelefonWeb Light" panose="00000400000000000000" pitchFamily="2" charset="-94"/>
              </a:rPr>
              <a:t>12-09-2018</a:t>
            </a:r>
            <a:r>
              <a:rPr lang="tr-TR" sz="40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  <a:t> </a:t>
            </a:r>
          </a:p>
          <a:p>
            <a:pPr algn="l"/>
            <a:endParaRPr lang="tr-TR" sz="4400" dirty="0" smtClean="0">
              <a:solidFill>
                <a:schemeClr val="bg1"/>
              </a:solidFill>
              <a:latin typeface="TelefonWeb Black" panose="00000A00000000000000" pitchFamily="2" charset="-94"/>
            </a:endParaRPr>
          </a:p>
          <a:p>
            <a:pPr algn="l"/>
            <a:endParaRPr lang="tr-TR" dirty="0">
              <a:solidFill>
                <a:schemeClr val="bg1"/>
              </a:solidFill>
              <a:latin typeface="TelefonWeb Black" panose="00000A00000000000000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84765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09"/>
            <a:ext cx="10691813" cy="7561684"/>
          </a:xfrm>
          <a:prstGeom prst="rect">
            <a:avLst/>
          </a:prstGeom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3034222" y="380309"/>
            <a:ext cx="7657592" cy="905130"/>
          </a:xfrm>
        </p:spPr>
        <p:txBody>
          <a:bodyPr>
            <a:normAutofit fontScale="90000"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</a:br>
            <a: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  <a:t> </a:t>
            </a:r>
            <a:b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</a:br>
            <a:r>
              <a:rPr lang="tr-TR" sz="2800" dirty="0">
                <a:solidFill>
                  <a:schemeClr val="bg1"/>
                </a:solidFill>
                <a:latin typeface="TelefonWeb Black" panose="00000A00000000000000" pitchFamily="2" charset="-94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  <a:t>ERZINCAN GRINDING </a:t>
            </a:r>
            <a:r>
              <a:rPr lang="tr-TR" sz="2800" dirty="0">
                <a:solidFill>
                  <a:schemeClr val="bg1"/>
                </a:solidFill>
                <a:latin typeface="TelefonWeb Black" panose="00000A00000000000000" pitchFamily="2" charset="-94"/>
              </a:rPr>
              <a:t>PLANT’S</a:t>
            </a:r>
            <a:br>
              <a:rPr lang="tr-TR" sz="2800" dirty="0">
                <a:solidFill>
                  <a:schemeClr val="bg1"/>
                </a:solidFill>
                <a:latin typeface="TelefonWeb Black" panose="00000A00000000000000" pitchFamily="2" charset="-94"/>
              </a:rPr>
            </a:br>
            <a:r>
              <a:rPr lang="tr-TR" sz="2800" dirty="0">
                <a:solidFill>
                  <a:schemeClr val="bg1"/>
                </a:solidFill>
                <a:latin typeface="TelefonWeb Black" panose="00000A00000000000000" pitchFamily="2" charset="-94"/>
              </a:rPr>
              <a:t> CLINKER AND CEMENT CAPACITY</a:t>
            </a:r>
            <a:r>
              <a:rPr lang="tr-TR" altLang="tr-TR" sz="2000" b="1" dirty="0">
                <a:solidFill>
                  <a:schemeClr val="bg1"/>
                </a:solidFill>
              </a:rPr>
              <a:t/>
            </a:r>
            <a:br>
              <a:rPr lang="tr-TR" altLang="tr-TR" sz="2000" b="1" dirty="0">
                <a:solidFill>
                  <a:schemeClr val="bg1"/>
                </a:solidFill>
              </a:rPr>
            </a:br>
            <a:r>
              <a:rPr lang="tr-TR" altLang="tr-TR" sz="2400" b="1" dirty="0">
                <a:solidFill>
                  <a:schemeClr val="bg1"/>
                </a:solidFill>
              </a:rPr>
              <a:t/>
            </a:r>
            <a:br>
              <a:rPr lang="tr-TR" altLang="tr-TR" sz="2400" b="1" dirty="0">
                <a:solidFill>
                  <a:schemeClr val="bg1"/>
                </a:solidFill>
              </a:rPr>
            </a:br>
            <a:endParaRPr lang="tr-TR" sz="2400" dirty="0">
              <a:solidFill>
                <a:schemeClr val="bg1"/>
              </a:solidFill>
              <a:latin typeface="TelefonWeb Light" panose="00000400000000000000" pitchFamily="2" charset="-94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0312"/>
            <a:ext cx="10691813" cy="167326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693" y="1560512"/>
            <a:ext cx="5108961" cy="2906713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5325654" y="1673817"/>
            <a:ext cx="5343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u="sng" dirty="0"/>
              <a:t>TOTAL CEMENT CAPACITY OF ERZINCAN CEMENT PLANT :</a:t>
            </a:r>
          </a:p>
        </p:txBody>
      </p:sp>
      <p:sp>
        <p:nvSpPr>
          <p:cNvPr id="4" name="Dikdörtgen 3"/>
          <p:cNvSpPr/>
          <p:nvPr/>
        </p:nvSpPr>
        <p:spPr>
          <a:xfrm>
            <a:off x="5345906" y="2885855"/>
            <a:ext cx="332437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000" b="1" dirty="0"/>
              <a:t>805.920 TON/YEAR </a:t>
            </a:r>
          </a:p>
        </p:txBody>
      </p:sp>
    </p:spTree>
    <p:extLst>
      <p:ext uri="{BB962C8B-B14F-4D97-AF65-F5344CB8AC3E}">
        <p14:creationId xmlns:p14="http://schemas.microsoft.com/office/powerpoint/2010/main" val="72789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90"/>
            <a:ext cx="10691813" cy="7561684"/>
          </a:xfrm>
          <a:prstGeom prst="rect">
            <a:avLst/>
          </a:prstGeom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3034222" y="380309"/>
            <a:ext cx="7657592" cy="905130"/>
          </a:xfrm>
        </p:spPr>
        <p:txBody>
          <a:bodyPr>
            <a:normAutofit fontScale="90000"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</a:br>
            <a: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  <a:t> </a:t>
            </a:r>
            <a:b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</a:br>
            <a:r>
              <a:rPr lang="tr-TR" sz="2800" dirty="0">
                <a:solidFill>
                  <a:schemeClr val="bg1"/>
                </a:solidFill>
                <a:latin typeface="TelefonWeb Black" panose="00000A00000000000000" pitchFamily="2" charset="-94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  <a:t>TRABZON GRINDING </a:t>
            </a:r>
            <a:r>
              <a:rPr lang="tr-TR" sz="2800" dirty="0">
                <a:solidFill>
                  <a:schemeClr val="bg1"/>
                </a:solidFill>
                <a:latin typeface="TelefonWeb Black" panose="00000A00000000000000" pitchFamily="2" charset="-94"/>
              </a:rPr>
              <a:t>PLANT’S</a:t>
            </a:r>
            <a:br>
              <a:rPr lang="tr-TR" sz="2800" dirty="0">
                <a:solidFill>
                  <a:schemeClr val="bg1"/>
                </a:solidFill>
                <a:latin typeface="TelefonWeb Black" panose="00000A00000000000000" pitchFamily="2" charset="-94"/>
              </a:rPr>
            </a:br>
            <a:r>
              <a:rPr lang="tr-TR" sz="2800" dirty="0">
                <a:solidFill>
                  <a:schemeClr val="bg1"/>
                </a:solidFill>
                <a:latin typeface="TelefonWeb Black" panose="00000A00000000000000" pitchFamily="2" charset="-94"/>
              </a:rPr>
              <a:t> CLINKER AND CEMENT CAPACITY</a:t>
            </a:r>
            <a:r>
              <a:rPr lang="tr-TR" altLang="tr-TR" sz="2000" b="1" dirty="0">
                <a:solidFill>
                  <a:schemeClr val="bg1"/>
                </a:solidFill>
              </a:rPr>
              <a:t/>
            </a:r>
            <a:br>
              <a:rPr lang="tr-TR" altLang="tr-TR" sz="2000" b="1" dirty="0">
                <a:solidFill>
                  <a:schemeClr val="bg1"/>
                </a:solidFill>
              </a:rPr>
            </a:br>
            <a:r>
              <a:rPr lang="tr-TR" altLang="tr-TR" sz="2400" b="1" dirty="0">
                <a:solidFill>
                  <a:schemeClr val="bg1"/>
                </a:solidFill>
              </a:rPr>
              <a:t/>
            </a:r>
            <a:br>
              <a:rPr lang="tr-TR" altLang="tr-TR" sz="2400" b="1" dirty="0">
                <a:solidFill>
                  <a:schemeClr val="bg1"/>
                </a:solidFill>
              </a:rPr>
            </a:br>
            <a:endParaRPr lang="tr-TR" sz="2400" dirty="0">
              <a:solidFill>
                <a:schemeClr val="bg1"/>
              </a:solidFill>
              <a:latin typeface="TelefonWeb Light" panose="00000400000000000000" pitchFamily="2" charset="-94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0312"/>
            <a:ext cx="10691813" cy="1673262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5291437" y="1717118"/>
            <a:ext cx="5343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u="sng" dirty="0"/>
              <a:t>TOTAL CEMENT CAPACITY OF TRABZON CEMENT PLANT :</a:t>
            </a:r>
          </a:p>
        </p:txBody>
      </p:sp>
      <p:sp>
        <p:nvSpPr>
          <p:cNvPr id="4" name="Dikdörtgen 3"/>
          <p:cNvSpPr/>
          <p:nvPr/>
        </p:nvSpPr>
        <p:spPr>
          <a:xfrm>
            <a:off x="5291437" y="2847593"/>
            <a:ext cx="36225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000" b="1" dirty="0"/>
              <a:t>1.692.432 TON/YEAR 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08" y="1766070"/>
            <a:ext cx="5147663" cy="286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9"/>
            <a:ext cx="10691813" cy="7561684"/>
          </a:xfrm>
          <a:prstGeom prst="rect">
            <a:avLst/>
          </a:prstGeom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3034222" y="380309"/>
            <a:ext cx="7657592" cy="905130"/>
          </a:xfrm>
        </p:spPr>
        <p:txBody>
          <a:bodyPr>
            <a:normAutofit fontScale="90000"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</a:br>
            <a: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  <a:t> </a:t>
            </a:r>
            <a:b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</a:br>
            <a: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  <a:t> 3- READY MIX AND AGGREGATE PLANTS OF AŞKALE GROUP</a:t>
            </a:r>
            <a:r>
              <a:rPr lang="tr-TR" altLang="tr-TR" sz="2000" b="1" dirty="0">
                <a:solidFill>
                  <a:schemeClr val="bg1"/>
                </a:solidFill>
              </a:rPr>
              <a:t/>
            </a:r>
            <a:br>
              <a:rPr lang="tr-TR" altLang="tr-TR" sz="2000" b="1" dirty="0">
                <a:solidFill>
                  <a:schemeClr val="bg1"/>
                </a:solidFill>
              </a:rPr>
            </a:br>
            <a:r>
              <a:rPr lang="tr-TR" altLang="tr-TR" sz="2400" b="1" dirty="0">
                <a:solidFill>
                  <a:schemeClr val="bg1"/>
                </a:solidFill>
              </a:rPr>
              <a:t/>
            </a:r>
            <a:br>
              <a:rPr lang="tr-TR" altLang="tr-TR" sz="2400" b="1" dirty="0">
                <a:solidFill>
                  <a:schemeClr val="bg1"/>
                </a:solidFill>
              </a:rPr>
            </a:br>
            <a:endParaRPr lang="tr-TR" sz="2400" dirty="0">
              <a:solidFill>
                <a:schemeClr val="bg1"/>
              </a:solidFill>
              <a:latin typeface="TelefonWeb Light" panose="00000400000000000000" pitchFamily="2" charset="-94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0312"/>
            <a:ext cx="10691813" cy="1673262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664178" y="2067280"/>
            <a:ext cx="7125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u="sng" dirty="0" smtClean="0"/>
              <a:t>AŞKALE GROUP HAVE 12 READY MIX PLANTS AND 1 AGGREGATE PLANT :</a:t>
            </a:r>
            <a:endParaRPr lang="tr-TR" b="1" u="sng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62" y="2720672"/>
            <a:ext cx="204216" cy="204216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62" y="3218863"/>
            <a:ext cx="204216" cy="204216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36" y="3712500"/>
            <a:ext cx="204216" cy="204216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36" y="4206173"/>
            <a:ext cx="204216" cy="204216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62" y="4694268"/>
            <a:ext cx="204216" cy="204216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62" y="5182363"/>
            <a:ext cx="204216" cy="204216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62" y="5643670"/>
            <a:ext cx="204216" cy="204216"/>
          </a:xfrm>
          <a:prstGeom prst="rect">
            <a:avLst/>
          </a:prstGeom>
        </p:spPr>
      </p:pic>
      <p:sp>
        <p:nvSpPr>
          <p:cNvPr id="19" name="Dikdörtgen 18"/>
          <p:cNvSpPr/>
          <p:nvPr/>
        </p:nvSpPr>
        <p:spPr>
          <a:xfrm>
            <a:off x="825722" y="2638114"/>
            <a:ext cx="2533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u="sng" dirty="0" smtClean="0"/>
              <a:t>ILICA READY MIX PLANT:</a:t>
            </a:r>
            <a:endParaRPr lang="tr-TR" b="1" u="sng" dirty="0"/>
          </a:p>
        </p:txBody>
      </p:sp>
      <p:sp>
        <p:nvSpPr>
          <p:cNvPr id="20" name="Dikdörtgen 19"/>
          <p:cNvSpPr/>
          <p:nvPr/>
        </p:nvSpPr>
        <p:spPr>
          <a:xfrm>
            <a:off x="825722" y="3141847"/>
            <a:ext cx="2527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u="sng" dirty="0" smtClean="0"/>
              <a:t>AĞRI READY MIX PLANT:</a:t>
            </a:r>
            <a:endParaRPr lang="tr-TR" b="1" u="sng" dirty="0"/>
          </a:p>
        </p:txBody>
      </p:sp>
      <p:sp>
        <p:nvSpPr>
          <p:cNvPr id="21" name="Dikdörtgen 20"/>
          <p:cNvSpPr/>
          <p:nvPr/>
        </p:nvSpPr>
        <p:spPr>
          <a:xfrm>
            <a:off x="825722" y="3628734"/>
            <a:ext cx="2777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u="sng" dirty="0" smtClean="0"/>
              <a:t>ASKALE READY MIX PLANT:</a:t>
            </a:r>
            <a:endParaRPr lang="tr-TR" b="1" u="sng" dirty="0"/>
          </a:p>
        </p:txBody>
      </p:sp>
      <p:sp>
        <p:nvSpPr>
          <p:cNvPr id="22" name="Dikdörtgen 21"/>
          <p:cNvSpPr/>
          <p:nvPr/>
        </p:nvSpPr>
        <p:spPr>
          <a:xfrm>
            <a:off x="825721" y="4123557"/>
            <a:ext cx="320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u="sng" dirty="0" smtClean="0"/>
              <a:t>BESIKDUZU READY MIX PLANT :</a:t>
            </a:r>
            <a:endParaRPr lang="tr-TR" b="1" u="sng" dirty="0"/>
          </a:p>
        </p:txBody>
      </p:sp>
      <p:sp>
        <p:nvSpPr>
          <p:cNvPr id="23" name="Dikdörtgen 22"/>
          <p:cNvSpPr/>
          <p:nvPr/>
        </p:nvSpPr>
        <p:spPr>
          <a:xfrm>
            <a:off x="825720" y="4617172"/>
            <a:ext cx="3060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u="sng" dirty="0" smtClean="0"/>
              <a:t>TİREBOLU READY MIX PLANT :</a:t>
            </a:r>
            <a:endParaRPr lang="tr-TR" b="1" u="sng" dirty="0"/>
          </a:p>
        </p:txBody>
      </p:sp>
      <p:sp>
        <p:nvSpPr>
          <p:cNvPr id="24" name="Dikdörtgen 23"/>
          <p:cNvSpPr/>
          <p:nvPr/>
        </p:nvSpPr>
        <p:spPr>
          <a:xfrm>
            <a:off x="825719" y="5099805"/>
            <a:ext cx="3040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u="sng" dirty="0" smtClean="0"/>
              <a:t>TRABZON READY MIX PLANT :</a:t>
            </a:r>
            <a:endParaRPr lang="tr-TR" b="1" u="sng" dirty="0"/>
          </a:p>
        </p:txBody>
      </p:sp>
      <p:sp>
        <p:nvSpPr>
          <p:cNvPr id="25" name="Dikdörtgen 24"/>
          <p:cNvSpPr/>
          <p:nvPr/>
        </p:nvSpPr>
        <p:spPr>
          <a:xfrm>
            <a:off x="825719" y="5561112"/>
            <a:ext cx="2528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u="sng" dirty="0" smtClean="0"/>
              <a:t>RİZE READY MIX PLANT :</a:t>
            </a:r>
            <a:endParaRPr lang="tr-TR" b="1" u="sng" dirty="0"/>
          </a:p>
        </p:txBody>
      </p:sp>
      <p:pic>
        <p:nvPicPr>
          <p:cNvPr id="26" name="Resim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62" y="6069459"/>
            <a:ext cx="204216" cy="204216"/>
          </a:xfrm>
          <a:prstGeom prst="rect">
            <a:avLst/>
          </a:prstGeom>
        </p:spPr>
      </p:pic>
      <p:sp>
        <p:nvSpPr>
          <p:cNvPr id="27" name="Dikdörtgen 26"/>
          <p:cNvSpPr/>
          <p:nvPr/>
        </p:nvSpPr>
        <p:spPr>
          <a:xfrm>
            <a:off x="825719" y="5986901"/>
            <a:ext cx="3020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u="sng" dirty="0" smtClean="0"/>
              <a:t>TERCAN AGGREGATE PLANT :</a:t>
            </a:r>
            <a:endParaRPr lang="tr-TR" b="1" u="sng" dirty="0"/>
          </a:p>
        </p:txBody>
      </p:sp>
      <p:pic>
        <p:nvPicPr>
          <p:cNvPr id="28" name="Resim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512" y="2737718"/>
            <a:ext cx="204216" cy="204216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702" y="3218863"/>
            <a:ext cx="204216" cy="204216"/>
          </a:xfrm>
          <a:prstGeom prst="rect">
            <a:avLst/>
          </a:prstGeom>
        </p:spPr>
      </p:pic>
      <p:pic>
        <p:nvPicPr>
          <p:cNvPr id="30" name="Resim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512" y="3717014"/>
            <a:ext cx="204216" cy="204216"/>
          </a:xfrm>
          <a:prstGeom prst="rect">
            <a:avLst/>
          </a:prstGeom>
        </p:spPr>
      </p:pic>
      <p:pic>
        <p:nvPicPr>
          <p:cNvPr id="31" name="Resim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512" y="4224779"/>
            <a:ext cx="204216" cy="204216"/>
          </a:xfrm>
          <a:prstGeom prst="rect">
            <a:avLst/>
          </a:prstGeom>
        </p:spPr>
      </p:pic>
      <p:pic>
        <p:nvPicPr>
          <p:cNvPr id="32" name="Resim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512" y="4758273"/>
            <a:ext cx="204216" cy="204216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6891445" y="2638114"/>
            <a:ext cx="2605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u="sng" dirty="0" smtClean="0"/>
              <a:t>GECIT READY MIX PLANT:</a:t>
            </a:r>
            <a:endParaRPr lang="tr-TR" b="1" u="sng" dirty="0"/>
          </a:p>
        </p:txBody>
      </p:sp>
      <p:sp>
        <p:nvSpPr>
          <p:cNvPr id="4" name="Dikdörtgen 3"/>
          <p:cNvSpPr/>
          <p:nvPr/>
        </p:nvSpPr>
        <p:spPr>
          <a:xfrm>
            <a:off x="6863018" y="3137463"/>
            <a:ext cx="2986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u="sng" dirty="0" smtClean="0"/>
              <a:t>OVAAKCA </a:t>
            </a:r>
            <a:r>
              <a:rPr lang="tr-TR" b="1" u="sng" dirty="0"/>
              <a:t>READY MIX PLANT:</a:t>
            </a:r>
          </a:p>
        </p:txBody>
      </p:sp>
      <p:sp>
        <p:nvSpPr>
          <p:cNvPr id="8" name="Dikdörtgen 7"/>
          <p:cNvSpPr/>
          <p:nvPr/>
        </p:nvSpPr>
        <p:spPr>
          <a:xfrm>
            <a:off x="6891445" y="3636813"/>
            <a:ext cx="3056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u="sng" dirty="0" smtClean="0"/>
              <a:t>YENISEHIR </a:t>
            </a:r>
            <a:r>
              <a:rPr lang="tr-TR" b="1" u="sng" dirty="0"/>
              <a:t>READY MIX PLANT:</a:t>
            </a:r>
          </a:p>
        </p:txBody>
      </p:sp>
      <p:sp>
        <p:nvSpPr>
          <p:cNvPr id="9" name="Dikdörtgen 8"/>
          <p:cNvSpPr/>
          <p:nvPr/>
        </p:nvSpPr>
        <p:spPr>
          <a:xfrm>
            <a:off x="6891444" y="4147417"/>
            <a:ext cx="2759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u="sng" dirty="0" smtClean="0"/>
              <a:t>BILECIK </a:t>
            </a:r>
            <a:r>
              <a:rPr lang="tr-TR" b="1" u="sng" dirty="0"/>
              <a:t>READY MIX PLANT: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6883199" y="4672512"/>
            <a:ext cx="3576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u="sng" dirty="0" smtClean="0"/>
              <a:t>ISTANBUL(SAW) </a:t>
            </a:r>
            <a:r>
              <a:rPr lang="tr-TR" b="1" u="sng" dirty="0"/>
              <a:t>READY MIX PLANT:</a:t>
            </a:r>
          </a:p>
        </p:txBody>
      </p:sp>
    </p:spTree>
    <p:extLst>
      <p:ext uri="{BB962C8B-B14F-4D97-AF65-F5344CB8AC3E}">
        <p14:creationId xmlns:p14="http://schemas.microsoft.com/office/powerpoint/2010/main" val="273858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" y="1890"/>
            <a:ext cx="10691813" cy="7561684"/>
          </a:xfrm>
          <a:prstGeom prst="rect">
            <a:avLst/>
          </a:prstGeom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3034222" y="380309"/>
            <a:ext cx="7657592" cy="905130"/>
          </a:xfrm>
        </p:spPr>
        <p:txBody>
          <a:bodyPr>
            <a:normAutofit fontScale="90000"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</a:br>
            <a: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  <a:t> </a:t>
            </a:r>
            <a:b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</a:br>
            <a:r>
              <a:rPr lang="tr-TR" sz="2800" dirty="0">
                <a:solidFill>
                  <a:schemeClr val="bg1"/>
                </a:solidFill>
                <a:latin typeface="TelefonWeb Black" panose="00000A00000000000000" pitchFamily="2" charset="-94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  <a:t>ASKALE GROUP READY-MIX </a:t>
            </a:r>
            <a:b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</a:br>
            <a:r>
              <a:rPr lang="tr-TR" sz="2800" dirty="0">
                <a:solidFill>
                  <a:schemeClr val="bg1"/>
                </a:solidFill>
                <a:latin typeface="TelefonWeb Black" panose="00000A00000000000000" pitchFamily="2" charset="-94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  <a:t>&amp; AGGREGATE PLANTS</a:t>
            </a:r>
            <a:r>
              <a:rPr lang="tr-TR" altLang="tr-TR" sz="2000" b="1" dirty="0">
                <a:solidFill>
                  <a:schemeClr val="bg1"/>
                </a:solidFill>
              </a:rPr>
              <a:t/>
            </a:r>
            <a:br>
              <a:rPr lang="tr-TR" altLang="tr-TR" sz="2000" b="1" dirty="0">
                <a:solidFill>
                  <a:schemeClr val="bg1"/>
                </a:solidFill>
              </a:rPr>
            </a:br>
            <a:r>
              <a:rPr lang="tr-TR" altLang="tr-TR" sz="2400" b="1" dirty="0">
                <a:solidFill>
                  <a:schemeClr val="bg1"/>
                </a:solidFill>
              </a:rPr>
              <a:t/>
            </a:r>
            <a:br>
              <a:rPr lang="tr-TR" altLang="tr-TR" sz="2400" b="1" dirty="0">
                <a:solidFill>
                  <a:schemeClr val="bg1"/>
                </a:solidFill>
              </a:rPr>
            </a:br>
            <a:endParaRPr lang="tr-TR" sz="2400" dirty="0">
              <a:solidFill>
                <a:schemeClr val="bg1"/>
              </a:solidFill>
              <a:latin typeface="TelefonWeb Light" panose="00000400000000000000" pitchFamily="2" charset="-94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0312"/>
            <a:ext cx="10691813" cy="1673262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5291437" y="1717118"/>
            <a:ext cx="53435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b="1" u="sng" dirty="0"/>
          </a:p>
        </p:txBody>
      </p:sp>
      <p:sp>
        <p:nvSpPr>
          <p:cNvPr id="4" name="Dikdörtgen 3"/>
          <p:cNvSpPr/>
          <p:nvPr/>
        </p:nvSpPr>
        <p:spPr>
          <a:xfrm>
            <a:off x="5291437" y="2847593"/>
            <a:ext cx="1847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sz="3000" b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35" y="2067523"/>
            <a:ext cx="3418715" cy="257746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8575" y="2036366"/>
            <a:ext cx="3648075" cy="2609850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11095" y="4780798"/>
            <a:ext cx="36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ILICA READY-MIX CONCRETE PLANT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3510693" y="4779565"/>
            <a:ext cx="3561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AGRI READY-MIX CONCRETE PLANT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9324" y="2062024"/>
            <a:ext cx="3347122" cy="2558533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7070098" y="4775437"/>
            <a:ext cx="3811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ASKALE </a:t>
            </a:r>
            <a:r>
              <a:rPr lang="tr-TR" b="1" dirty="0"/>
              <a:t>READY-MIX CONCRETE PLANT</a:t>
            </a:r>
          </a:p>
        </p:txBody>
      </p:sp>
      <p:sp>
        <p:nvSpPr>
          <p:cNvPr id="14" name="Dikdörtgen 13"/>
          <p:cNvSpPr/>
          <p:nvPr/>
        </p:nvSpPr>
        <p:spPr>
          <a:xfrm>
            <a:off x="11094" y="5100046"/>
            <a:ext cx="2100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 smtClean="0"/>
              <a:t>Capacity</a:t>
            </a:r>
            <a:r>
              <a:rPr lang="tr-TR" b="1" dirty="0" smtClean="0"/>
              <a:t> : 320 m3/h</a:t>
            </a:r>
            <a:endParaRPr lang="tr-TR" b="1" dirty="0"/>
          </a:p>
        </p:txBody>
      </p:sp>
      <p:sp>
        <p:nvSpPr>
          <p:cNvPr id="16" name="Dikdörtgen 15"/>
          <p:cNvSpPr/>
          <p:nvPr/>
        </p:nvSpPr>
        <p:spPr>
          <a:xfrm>
            <a:off x="7064732" y="5125847"/>
            <a:ext cx="2100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/>
              <a:t>Capacity</a:t>
            </a:r>
            <a:r>
              <a:rPr lang="tr-TR" b="1" dirty="0"/>
              <a:t> : </a:t>
            </a:r>
            <a:r>
              <a:rPr lang="tr-TR" b="1" dirty="0" smtClean="0"/>
              <a:t>120 </a:t>
            </a:r>
            <a:r>
              <a:rPr lang="tr-TR" b="1" dirty="0"/>
              <a:t>m3/h</a:t>
            </a:r>
          </a:p>
        </p:txBody>
      </p:sp>
      <p:sp>
        <p:nvSpPr>
          <p:cNvPr id="17" name="Dikdörtgen 16"/>
          <p:cNvSpPr/>
          <p:nvPr/>
        </p:nvSpPr>
        <p:spPr>
          <a:xfrm>
            <a:off x="3505327" y="5100046"/>
            <a:ext cx="2100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/>
              <a:t>Capacity</a:t>
            </a:r>
            <a:r>
              <a:rPr lang="tr-TR" b="1" dirty="0"/>
              <a:t> : </a:t>
            </a:r>
            <a:r>
              <a:rPr lang="tr-TR" b="1" dirty="0" smtClean="0"/>
              <a:t>100 </a:t>
            </a:r>
            <a:r>
              <a:rPr lang="tr-TR" b="1" dirty="0"/>
              <a:t>m3/h</a:t>
            </a:r>
          </a:p>
        </p:txBody>
      </p:sp>
    </p:spTree>
    <p:extLst>
      <p:ext uri="{BB962C8B-B14F-4D97-AF65-F5344CB8AC3E}">
        <p14:creationId xmlns:p14="http://schemas.microsoft.com/office/powerpoint/2010/main" val="219447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09"/>
            <a:ext cx="10691813" cy="7561684"/>
          </a:xfrm>
          <a:prstGeom prst="rect">
            <a:avLst/>
          </a:prstGeom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3034222" y="380309"/>
            <a:ext cx="7657592" cy="905130"/>
          </a:xfrm>
        </p:spPr>
        <p:txBody>
          <a:bodyPr>
            <a:normAutofit fontScale="90000"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</a:br>
            <a: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  <a:t> </a:t>
            </a:r>
            <a:b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</a:br>
            <a:r>
              <a:rPr lang="tr-TR" sz="2800" dirty="0">
                <a:solidFill>
                  <a:schemeClr val="bg1"/>
                </a:solidFill>
                <a:latin typeface="TelefonWeb Black" panose="00000A00000000000000" pitchFamily="2" charset="-94"/>
              </a:rPr>
              <a:t> ASKALE GROUP READY-MIX </a:t>
            </a:r>
            <a:br>
              <a:rPr lang="tr-TR" sz="2800" dirty="0">
                <a:solidFill>
                  <a:schemeClr val="bg1"/>
                </a:solidFill>
                <a:latin typeface="TelefonWeb Black" panose="00000A00000000000000" pitchFamily="2" charset="-94"/>
              </a:rPr>
            </a:br>
            <a:r>
              <a:rPr lang="tr-TR" sz="2800" dirty="0">
                <a:solidFill>
                  <a:schemeClr val="bg1"/>
                </a:solidFill>
                <a:latin typeface="TelefonWeb Black" panose="00000A00000000000000" pitchFamily="2" charset="-94"/>
              </a:rPr>
              <a:t> &amp; AGGREGATE PLANTS</a:t>
            </a:r>
            <a:r>
              <a:rPr lang="tr-TR" altLang="tr-TR" sz="2000" b="1" dirty="0">
                <a:solidFill>
                  <a:schemeClr val="bg1"/>
                </a:solidFill>
              </a:rPr>
              <a:t/>
            </a:r>
            <a:br>
              <a:rPr lang="tr-TR" altLang="tr-TR" sz="2000" b="1" dirty="0">
                <a:solidFill>
                  <a:schemeClr val="bg1"/>
                </a:solidFill>
              </a:rPr>
            </a:br>
            <a:r>
              <a:rPr lang="tr-TR" altLang="tr-TR" sz="2400" b="1" dirty="0">
                <a:solidFill>
                  <a:schemeClr val="bg1"/>
                </a:solidFill>
              </a:rPr>
              <a:t/>
            </a:r>
            <a:br>
              <a:rPr lang="tr-TR" altLang="tr-TR" sz="2400" b="1" dirty="0">
                <a:solidFill>
                  <a:schemeClr val="bg1"/>
                </a:solidFill>
              </a:rPr>
            </a:br>
            <a:endParaRPr lang="tr-TR" sz="2400" dirty="0">
              <a:solidFill>
                <a:schemeClr val="bg1"/>
              </a:solidFill>
              <a:latin typeface="TelefonWeb Light" panose="00000400000000000000" pitchFamily="2" charset="-94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0312"/>
            <a:ext cx="10691813" cy="1673262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5291437" y="1717118"/>
            <a:ext cx="53435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b="1" u="sng" dirty="0"/>
          </a:p>
        </p:txBody>
      </p:sp>
      <p:sp>
        <p:nvSpPr>
          <p:cNvPr id="4" name="Dikdörtgen 3"/>
          <p:cNvSpPr/>
          <p:nvPr/>
        </p:nvSpPr>
        <p:spPr>
          <a:xfrm>
            <a:off x="5291437" y="2847593"/>
            <a:ext cx="1847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sz="3000" b="1" dirty="0"/>
          </a:p>
        </p:txBody>
      </p:sp>
      <p:sp>
        <p:nvSpPr>
          <p:cNvPr id="10" name="Dikdörtgen 9"/>
          <p:cNvSpPr/>
          <p:nvPr/>
        </p:nvSpPr>
        <p:spPr>
          <a:xfrm>
            <a:off x="11095" y="4780798"/>
            <a:ext cx="3607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BESIKDUZU READY-MIX CONCRETE PLANT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3458240" y="4780797"/>
            <a:ext cx="34047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TIREBOLU </a:t>
            </a:r>
            <a:r>
              <a:rPr lang="tr-TR" b="1" dirty="0"/>
              <a:t>READY-MIX CONCRETE </a:t>
            </a:r>
            <a:endParaRPr lang="tr-TR" b="1" dirty="0" smtClean="0"/>
          </a:p>
          <a:p>
            <a:r>
              <a:rPr lang="tr-TR" b="1" dirty="0" smtClean="0"/>
              <a:t>PLANT</a:t>
            </a:r>
            <a:endParaRPr lang="tr-TR" b="1" dirty="0"/>
          </a:p>
        </p:txBody>
      </p:sp>
      <p:sp>
        <p:nvSpPr>
          <p:cNvPr id="13" name="Dikdörtgen 12"/>
          <p:cNvSpPr/>
          <p:nvPr/>
        </p:nvSpPr>
        <p:spPr>
          <a:xfrm>
            <a:off x="6834742" y="4803710"/>
            <a:ext cx="4012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TRABZON </a:t>
            </a:r>
            <a:r>
              <a:rPr lang="tr-TR" b="1" dirty="0"/>
              <a:t>READY-MIX CONCRETE PLANT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94" y="2165359"/>
            <a:ext cx="3410992" cy="257178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6486" y="2185156"/>
            <a:ext cx="3404778" cy="2576102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3018" y="2165359"/>
            <a:ext cx="3737704" cy="2595899"/>
          </a:xfrm>
          <a:prstGeom prst="rect">
            <a:avLst/>
          </a:prstGeom>
        </p:spPr>
      </p:pic>
      <p:sp>
        <p:nvSpPr>
          <p:cNvPr id="16" name="Dikdörtgen 15"/>
          <p:cNvSpPr/>
          <p:nvPr/>
        </p:nvSpPr>
        <p:spPr>
          <a:xfrm>
            <a:off x="75494" y="5432393"/>
            <a:ext cx="2100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 smtClean="0"/>
              <a:t>Capacity</a:t>
            </a:r>
            <a:r>
              <a:rPr lang="tr-TR" b="1" dirty="0" smtClean="0"/>
              <a:t> : 160 m3/h</a:t>
            </a:r>
            <a:endParaRPr lang="tr-TR" b="1" dirty="0"/>
          </a:p>
        </p:txBody>
      </p:sp>
      <p:sp>
        <p:nvSpPr>
          <p:cNvPr id="17" name="Dikdörtgen 16"/>
          <p:cNvSpPr/>
          <p:nvPr/>
        </p:nvSpPr>
        <p:spPr>
          <a:xfrm>
            <a:off x="3432831" y="5433393"/>
            <a:ext cx="2100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/>
              <a:t>Capacity</a:t>
            </a:r>
            <a:r>
              <a:rPr lang="tr-TR" b="1" dirty="0"/>
              <a:t> : </a:t>
            </a:r>
            <a:r>
              <a:rPr lang="tr-TR" b="1" dirty="0" smtClean="0"/>
              <a:t>160 m3/h</a:t>
            </a:r>
            <a:endParaRPr lang="tr-TR" b="1" dirty="0"/>
          </a:p>
        </p:txBody>
      </p:sp>
      <p:sp>
        <p:nvSpPr>
          <p:cNvPr id="18" name="Dikdörtgen 17"/>
          <p:cNvSpPr/>
          <p:nvPr/>
        </p:nvSpPr>
        <p:spPr>
          <a:xfrm>
            <a:off x="6865662" y="5381313"/>
            <a:ext cx="1983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/>
              <a:t>Capacity</a:t>
            </a:r>
            <a:r>
              <a:rPr lang="tr-TR" b="1" dirty="0"/>
              <a:t> : </a:t>
            </a:r>
            <a:r>
              <a:rPr lang="tr-TR" b="1" dirty="0" smtClean="0"/>
              <a:t>90 </a:t>
            </a:r>
            <a:r>
              <a:rPr lang="tr-TR" b="1" dirty="0"/>
              <a:t>m3/h</a:t>
            </a:r>
          </a:p>
        </p:txBody>
      </p:sp>
    </p:spTree>
    <p:extLst>
      <p:ext uri="{BB962C8B-B14F-4D97-AF65-F5344CB8AC3E}">
        <p14:creationId xmlns:p14="http://schemas.microsoft.com/office/powerpoint/2010/main" val="157034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9"/>
            <a:ext cx="10691813" cy="7561684"/>
          </a:xfrm>
          <a:prstGeom prst="rect">
            <a:avLst/>
          </a:prstGeom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3034222" y="380309"/>
            <a:ext cx="7657592" cy="905130"/>
          </a:xfrm>
        </p:spPr>
        <p:txBody>
          <a:bodyPr>
            <a:normAutofit fontScale="90000"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</a:br>
            <a: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  <a:t> </a:t>
            </a:r>
            <a:b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</a:br>
            <a:r>
              <a:rPr lang="tr-TR" sz="2800" dirty="0">
                <a:solidFill>
                  <a:schemeClr val="bg1"/>
                </a:solidFill>
                <a:latin typeface="TelefonWeb Black" panose="00000A00000000000000" pitchFamily="2" charset="-94"/>
              </a:rPr>
              <a:t> ASKALE GROUP READY-MIX </a:t>
            </a:r>
            <a:br>
              <a:rPr lang="tr-TR" sz="2800" dirty="0">
                <a:solidFill>
                  <a:schemeClr val="bg1"/>
                </a:solidFill>
                <a:latin typeface="TelefonWeb Black" panose="00000A00000000000000" pitchFamily="2" charset="-94"/>
              </a:rPr>
            </a:br>
            <a:r>
              <a:rPr lang="tr-TR" sz="2800" dirty="0">
                <a:solidFill>
                  <a:schemeClr val="bg1"/>
                </a:solidFill>
                <a:latin typeface="TelefonWeb Black" panose="00000A00000000000000" pitchFamily="2" charset="-94"/>
              </a:rPr>
              <a:t> &amp; AGGREGATE PLANTS</a:t>
            </a:r>
            <a:r>
              <a:rPr lang="tr-TR" altLang="tr-TR" sz="2000" b="1" dirty="0">
                <a:solidFill>
                  <a:schemeClr val="bg1"/>
                </a:solidFill>
              </a:rPr>
              <a:t/>
            </a:r>
            <a:br>
              <a:rPr lang="tr-TR" altLang="tr-TR" sz="2000" b="1" dirty="0">
                <a:solidFill>
                  <a:schemeClr val="bg1"/>
                </a:solidFill>
              </a:rPr>
            </a:br>
            <a:r>
              <a:rPr lang="tr-TR" altLang="tr-TR" sz="2400" b="1" dirty="0">
                <a:solidFill>
                  <a:schemeClr val="bg1"/>
                </a:solidFill>
              </a:rPr>
              <a:t/>
            </a:r>
            <a:br>
              <a:rPr lang="tr-TR" altLang="tr-TR" sz="2400" b="1" dirty="0">
                <a:solidFill>
                  <a:schemeClr val="bg1"/>
                </a:solidFill>
              </a:rPr>
            </a:br>
            <a:endParaRPr lang="tr-TR" sz="2400" dirty="0">
              <a:solidFill>
                <a:schemeClr val="bg1"/>
              </a:solidFill>
              <a:latin typeface="TelefonWeb Light" panose="00000400000000000000" pitchFamily="2" charset="-94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0312"/>
            <a:ext cx="10691813" cy="1673262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5291437" y="1717118"/>
            <a:ext cx="53435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b="1" u="sng" dirty="0"/>
          </a:p>
        </p:txBody>
      </p:sp>
      <p:sp>
        <p:nvSpPr>
          <p:cNvPr id="4" name="Dikdörtgen 3"/>
          <p:cNvSpPr/>
          <p:nvPr/>
        </p:nvSpPr>
        <p:spPr>
          <a:xfrm>
            <a:off x="5291437" y="2847593"/>
            <a:ext cx="1847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sz="3000" b="1" dirty="0"/>
          </a:p>
        </p:txBody>
      </p:sp>
      <p:sp>
        <p:nvSpPr>
          <p:cNvPr id="10" name="Dikdörtgen 9"/>
          <p:cNvSpPr/>
          <p:nvPr/>
        </p:nvSpPr>
        <p:spPr>
          <a:xfrm>
            <a:off x="1513768" y="4780798"/>
            <a:ext cx="36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RIZE READY-MIX CONCRETE PLANT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5662736" y="4767966"/>
            <a:ext cx="2850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TERCAN AGGREGATE PLANT</a:t>
            </a:r>
            <a:endParaRPr lang="tr-TR" b="1" dirty="0"/>
          </a:p>
        </p:txBody>
      </p:sp>
      <p:sp>
        <p:nvSpPr>
          <p:cNvPr id="13" name="Dikdörtgen 12"/>
          <p:cNvSpPr/>
          <p:nvPr/>
        </p:nvSpPr>
        <p:spPr>
          <a:xfrm>
            <a:off x="6834742" y="480371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b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769" y="2086450"/>
            <a:ext cx="3619500" cy="273367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816" y="2048818"/>
            <a:ext cx="3695700" cy="2790825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2180435" y="5180312"/>
            <a:ext cx="2100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/>
              <a:t>Capacity</a:t>
            </a:r>
            <a:r>
              <a:rPr lang="tr-TR" b="1" dirty="0"/>
              <a:t> : </a:t>
            </a:r>
            <a:r>
              <a:rPr lang="tr-TR" b="1" dirty="0" smtClean="0"/>
              <a:t>120 </a:t>
            </a:r>
            <a:r>
              <a:rPr lang="tr-TR" b="1" dirty="0"/>
              <a:t>m3/h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5862944" y="5157992"/>
            <a:ext cx="2120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/>
              <a:t>Capacity</a:t>
            </a:r>
            <a:r>
              <a:rPr lang="tr-TR" b="1" dirty="0"/>
              <a:t> : </a:t>
            </a:r>
            <a:r>
              <a:rPr lang="tr-TR" b="1" dirty="0" smtClean="0"/>
              <a:t>250 ton/h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3168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4" y="1890"/>
            <a:ext cx="10691813" cy="7561684"/>
          </a:xfrm>
          <a:prstGeom prst="rect">
            <a:avLst/>
          </a:prstGeom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3034222" y="380309"/>
            <a:ext cx="7657592" cy="905130"/>
          </a:xfrm>
        </p:spPr>
        <p:txBody>
          <a:bodyPr>
            <a:normAutofit fontScale="90000"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</a:br>
            <a: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  <a:t> </a:t>
            </a:r>
            <a:b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</a:br>
            <a:r>
              <a:rPr lang="tr-TR" sz="2800" dirty="0">
                <a:solidFill>
                  <a:schemeClr val="bg1"/>
                </a:solidFill>
                <a:latin typeface="TelefonWeb Black" panose="00000A00000000000000" pitchFamily="2" charset="-94"/>
              </a:rPr>
              <a:t> ASKALE GROUP READY-MIX </a:t>
            </a:r>
            <a:br>
              <a:rPr lang="tr-TR" sz="2800" dirty="0">
                <a:solidFill>
                  <a:schemeClr val="bg1"/>
                </a:solidFill>
                <a:latin typeface="TelefonWeb Black" panose="00000A00000000000000" pitchFamily="2" charset="-94"/>
              </a:rPr>
            </a:br>
            <a:r>
              <a:rPr lang="tr-TR" sz="2800" dirty="0">
                <a:solidFill>
                  <a:schemeClr val="bg1"/>
                </a:solidFill>
                <a:latin typeface="TelefonWeb Black" panose="00000A00000000000000" pitchFamily="2" charset="-94"/>
              </a:rPr>
              <a:t> &amp; AGGREGATE PLANTS</a:t>
            </a:r>
            <a:r>
              <a:rPr lang="tr-TR" altLang="tr-TR" sz="2000" b="1" dirty="0">
                <a:solidFill>
                  <a:schemeClr val="bg1"/>
                </a:solidFill>
              </a:rPr>
              <a:t/>
            </a:r>
            <a:br>
              <a:rPr lang="tr-TR" altLang="tr-TR" sz="2000" b="1" dirty="0">
                <a:solidFill>
                  <a:schemeClr val="bg1"/>
                </a:solidFill>
              </a:rPr>
            </a:br>
            <a:r>
              <a:rPr lang="tr-TR" altLang="tr-TR" sz="2400" b="1" dirty="0">
                <a:solidFill>
                  <a:schemeClr val="bg1"/>
                </a:solidFill>
              </a:rPr>
              <a:t/>
            </a:r>
            <a:br>
              <a:rPr lang="tr-TR" altLang="tr-TR" sz="2400" b="1" dirty="0">
                <a:solidFill>
                  <a:schemeClr val="bg1"/>
                </a:solidFill>
              </a:rPr>
            </a:br>
            <a:endParaRPr lang="tr-TR" sz="2400" dirty="0">
              <a:solidFill>
                <a:schemeClr val="bg1"/>
              </a:solidFill>
              <a:latin typeface="TelefonWeb Light" panose="00000400000000000000" pitchFamily="2" charset="-94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0312"/>
            <a:ext cx="10691813" cy="1673262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5291437" y="1717118"/>
            <a:ext cx="53435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b="1" u="sng" dirty="0"/>
          </a:p>
        </p:txBody>
      </p:sp>
      <p:sp>
        <p:nvSpPr>
          <p:cNvPr id="4" name="Dikdörtgen 3"/>
          <p:cNvSpPr/>
          <p:nvPr/>
        </p:nvSpPr>
        <p:spPr>
          <a:xfrm>
            <a:off x="5291437" y="2847593"/>
            <a:ext cx="1847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sz="3000" b="1" dirty="0"/>
          </a:p>
        </p:txBody>
      </p:sp>
      <p:sp>
        <p:nvSpPr>
          <p:cNvPr id="10" name="Dikdörtgen 9"/>
          <p:cNvSpPr/>
          <p:nvPr/>
        </p:nvSpPr>
        <p:spPr>
          <a:xfrm>
            <a:off x="11095" y="4780798"/>
            <a:ext cx="3607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GECIT READY-MIX CONCRETE </a:t>
            </a:r>
          </a:p>
          <a:p>
            <a:r>
              <a:rPr lang="tr-TR" b="1" dirty="0" smtClean="0"/>
              <a:t>PLANT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3458240" y="4780797"/>
            <a:ext cx="33936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OVAAKCA </a:t>
            </a:r>
            <a:r>
              <a:rPr lang="tr-TR" b="1" dirty="0"/>
              <a:t>READY-MIX CONCRETE </a:t>
            </a:r>
            <a:endParaRPr lang="tr-TR" b="1" dirty="0" smtClean="0"/>
          </a:p>
          <a:p>
            <a:r>
              <a:rPr lang="tr-TR" b="1" dirty="0" smtClean="0"/>
              <a:t>PLANT</a:t>
            </a:r>
            <a:endParaRPr lang="tr-TR" b="1" dirty="0"/>
          </a:p>
        </p:txBody>
      </p:sp>
      <p:sp>
        <p:nvSpPr>
          <p:cNvPr id="13" name="Dikdörtgen 12"/>
          <p:cNvSpPr/>
          <p:nvPr/>
        </p:nvSpPr>
        <p:spPr>
          <a:xfrm>
            <a:off x="6815577" y="4774532"/>
            <a:ext cx="3463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YENISEHIR </a:t>
            </a:r>
            <a:r>
              <a:rPr lang="tr-TR" b="1" dirty="0"/>
              <a:t>READY-MIX CONCRETE </a:t>
            </a:r>
            <a:endParaRPr lang="tr-TR" b="1" dirty="0" smtClean="0"/>
          </a:p>
          <a:p>
            <a:r>
              <a:rPr lang="tr-TR" b="1" dirty="0" smtClean="0"/>
              <a:t>PLANT</a:t>
            </a:r>
            <a:endParaRPr lang="tr-TR" b="1" dirty="0"/>
          </a:p>
        </p:txBody>
      </p:sp>
      <p:sp>
        <p:nvSpPr>
          <p:cNvPr id="16" name="Dikdörtgen 15"/>
          <p:cNvSpPr/>
          <p:nvPr/>
        </p:nvSpPr>
        <p:spPr>
          <a:xfrm>
            <a:off x="75494" y="5432393"/>
            <a:ext cx="2100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 smtClean="0"/>
              <a:t>Capacity</a:t>
            </a:r>
            <a:r>
              <a:rPr lang="tr-TR" b="1" dirty="0" smtClean="0"/>
              <a:t> : 120 m3/h</a:t>
            </a:r>
            <a:endParaRPr lang="tr-TR" b="1" dirty="0"/>
          </a:p>
        </p:txBody>
      </p:sp>
      <p:sp>
        <p:nvSpPr>
          <p:cNvPr id="17" name="Dikdörtgen 16"/>
          <p:cNvSpPr/>
          <p:nvPr/>
        </p:nvSpPr>
        <p:spPr>
          <a:xfrm>
            <a:off x="3432831" y="5433393"/>
            <a:ext cx="2100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/>
              <a:t>Capacity</a:t>
            </a:r>
            <a:r>
              <a:rPr lang="tr-TR" b="1" dirty="0"/>
              <a:t> : </a:t>
            </a:r>
            <a:r>
              <a:rPr lang="tr-TR" b="1" dirty="0" smtClean="0"/>
              <a:t>120 m3/h</a:t>
            </a:r>
            <a:endParaRPr lang="tr-TR" b="1" dirty="0"/>
          </a:p>
        </p:txBody>
      </p:sp>
      <p:sp>
        <p:nvSpPr>
          <p:cNvPr id="18" name="Dikdörtgen 17"/>
          <p:cNvSpPr/>
          <p:nvPr/>
        </p:nvSpPr>
        <p:spPr>
          <a:xfrm>
            <a:off x="6865662" y="5381313"/>
            <a:ext cx="2100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/>
              <a:t>Capacity</a:t>
            </a:r>
            <a:r>
              <a:rPr lang="tr-TR" b="1" dirty="0"/>
              <a:t> : </a:t>
            </a:r>
            <a:r>
              <a:rPr lang="tr-TR" b="1" dirty="0" smtClean="0"/>
              <a:t>100 </a:t>
            </a:r>
            <a:r>
              <a:rPr lang="tr-TR" b="1" dirty="0"/>
              <a:t>m3/h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94" y="2086449"/>
            <a:ext cx="3517254" cy="265192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5121" y="2080185"/>
            <a:ext cx="3513985" cy="266445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8886" y="2446578"/>
            <a:ext cx="3519847" cy="196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5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90"/>
            <a:ext cx="10691813" cy="7561684"/>
          </a:xfrm>
          <a:prstGeom prst="rect">
            <a:avLst/>
          </a:prstGeom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3034222" y="380309"/>
            <a:ext cx="7657592" cy="905130"/>
          </a:xfrm>
        </p:spPr>
        <p:txBody>
          <a:bodyPr>
            <a:normAutofit fontScale="90000"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</a:br>
            <a: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  <a:t> </a:t>
            </a:r>
            <a:b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</a:br>
            <a:r>
              <a:rPr lang="tr-TR" sz="2800" dirty="0">
                <a:solidFill>
                  <a:schemeClr val="bg1"/>
                </a:solidFill>
                <a:latin typeface="TelefonWeb Black" panose="00000A00000000000000" pitchFamily="2" charset="-94"/>
              </a:rPr>
              <a:t> ASKALE GROUP READY-MIX </a:t>
            </a:r>
            <a:br>
              <a:rPr lang="tr-TR" sz="2800" dirty="0">
                <a:solidFill>
                  <a:schemeClr val="bg1"/>
                </a:solidFill>
                <a:latin typeface="TelefonWeb Black" panose="00000A00000000000000" pitchFamily="2" charset="-94"/>
              </a:rPr>
            </a:br>
            <a:r>
              <a:rPr lang="tr-TR" sz="2800" dirty="0">
                <a:solidFill>
                  <a:schemeClr val="bg1"/>
                </a:solidFill>
                <a:latin typeface="TelefonWeb Black" panose="00000A00000000000000" pitchFamily="2" charset="-94"/>
              </a:rPr>
              <a:t> &amp; AGGREGATE PLANTS</a:t>
            </a:r>
            <a:r>
              <a:rPr lang="tr-TR" altLang="tr-TR" sz="2000" b="1" dirty="0">
                <a:solidFill>
                  <a:schemeClr val="bg1"/>
                </a:solidFill>
              </a:rPr>
              <a:t/>
            </a:r>
            <a:br>
              <a:rPr lang="tr-TR" altLang="tr-TR" sz="2000" b="1" dirty="0">
                <a:solidFill>
                  <a:schemeClr val="bg1"/>
                </a:solidFill>
              </a:rPr>
            </a:br>
            <a:r>
              <a:rPr lang="tr-TR" altLang="tr-TR" sz="2400" b="1" dirty="0">
                <a:solidFill>
                  <a:schemeClr val="bg1"/>
                </a:solidFill>
              </a:rPr>
              <a:t/>
            </a:r>
            <a:br>
              <a:rPr lang="tr-TR" altLang="tr-TR" sz="2400" b="1" dirty="0">
                <a:solidFill>
                  <a:schemeClr val="bg1"/>
                </a:solidFill>
              </a:rPr>
            </a:br>
            <a:endParaRPr lang="tr-TR" sz="2400" dirty="0">
              <a:solidFill>
                <a:schemeClr val="bg1"/>
              </a:solidFill>
              <a:latin typeface="TelefonWeb Light" panose="00000400000000000000" pitchFamily="2" charset="-94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0312"/>
            <a:ext cx="10691813" cy="1673262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5291437" y="1717118"/>
            <a:ext cx="53435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b="1" u="sng" dirty="0"/>
          </a:p>
        </p:txBody>
      </p:sp>
      <p:sp>
        <p:nvSpPr>
          <p:cNvPr id="4" name="Dikdörtgen 3"/>
          <p:cNvSpPr/>
          <p:nvPr/>
        </p:nvSpPr>
        <p:spPr>
          <a:xfrm>
            <a:off x="5291437" y="2847593"/>
            <a:ext cx="1847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sz="3000" b="1" dirty="0"/>
          </a:p>
        </p:txBody>
      </p:sp>
      <p:sp>
        <p:nvSpPr>
          <p:cNvPr id="10" name="Dikdörtgen 9"/>
          <p:cNvSpPr/>
          <p:nvPr/>
        </p:nvSpPr>
        <p:spPr>
          <a:xfrm>
            <a:off x="1514916" y="5567146"/>
            <a:ext cx="3607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BILECIK READY-MIX CONCRETE PLANT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5122510" y="5567146"/>
            <a:ext cx="4610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ISTANBUL(SAW) </a:t>
            </a:r>
            <a:r>
              <a:rPr lang="tr-TR" b="1" dirty="0"/>
              <a:t>READY-MIX CONCRETE PLANT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6834742" y="480371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b="1" dirty="0"/>
          </a:p>
        </p:txBody>
      </p:sp>
      <p:sp>
        <p:nvSpPr>
          <p:cNvPr id="12" name="Dikdörtgen 11"/>
          <p:cNvSpPr/>
          <p:nvPr/>
        </p:nvSpPr>
        <p:spPr>
          <a:xfrm>
            <a:off x="2042604" y="6179721"/>
            <a:ext cx="1983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/>
              <a:t>Capacity</a:t>
            </a:r>
            <a:r>
              <a:rPr lang="tr-TR" b="1" dirty="0"/>
              <a:t> : </a:t>
            </a:r>
            <a:r>
              <a:rPr lang="tr-TR" b="1" dirty="0" smtClean="0"/>
              <a:t>90 </a:t>
            </a:r>
            <a:r>
              <a:rPr lang="tr-TR" b="1" dirty="0"/>
              <a:t>m3/h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6394172" y="6138830"/>
            <a:ext cx="2067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/>
              <a:t>Capacity</a:t>
            </a:r>
            <a:r>
              <a:rPr lang="tr-TR" b="1" dirty="0"/>
              <a:t> </a:t>
            </a:r>
            <a:r>
              <a:rPr lang="tr-TR" b="1" dirty="0" smtClean="0"/>
              <a:t>:160 ton/h</a:t>
            </a:r>
            <a:endParaRPr lang="tr-TR" b="1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2087" y="1499727"/>
            <a:ext cx="3038612" cy="4024993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4510" y="1474707"/>
            <a:ext cx="3036298" cy="407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2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0"/>
            <a:ext cx="10691813" cy="7561684"/>
          </a:xfrm>
          <a:prstGeom prst="rect">
            <a:avLst/>
          </a:prstGeom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3034222" y="380309"/>
            <a:ext cx="7657592" cy="905130"/>
          </a:xfrm>
        </p:spPr>
        <p:txBody>
          <a:bodyPr>
            <a:normAutofit fontScale="90000"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</a:br>
            <a: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  <a:t> </a:t>
            </a:r>
            <a:b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</a:br>
            <a:r>
              <a:rPr lang="tr-TR" sz="2800" dirty="0">
                <a:solidFill>
                  <a:schemeClr val="bg1"/>
                </a:solidFill>
                <a:latin typeface="TelefonWeb Black" panose="00000A00000000000000" pitchFamily="2" charset="-94"/>
              </a:rPr>
              <a:t> 4</a:t>
            </a:r>
            <a: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  <a:t>-ASKALE </a:t>
            </a:r>
            <a:r>
              <a:rPr lang="tr-TR" sz="2800" dirty="0">
                <a:solidFill>
                  <a:schemeClr val="bg1"/>
                </a:solidFill>
                <a:latin typeface="TelefonWeb Black" panose="00000A00000000000000" pitchFamily="2" charset="-94"/>
              </a:rPr>
              <a:t>GROUP </a:t>
            </a:r>
            <a: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  <a:t>HOPA CEMENT TERMINAL</a:t>
            </a:r>
            <a:r>
              <a:rPr lang="tr-TR" altLang="tr-TR" sz="2000" b="1" dirty="0">
                <a:solidFill>
                  <a:schemeClr val="bg1"/>
                </a:solidFill>
              </a:rPr>
              <a:t/>
            </a:r>
            <a:br>
              <a:rPr lang="tr-TR" altLang="tr-TR" sz="2000" b="1" dirty="0">
                <a:solidFill>
                  <a:schemeClr val="bg1"/>
                </a:solidFill>
              </a:rPr>
            </a:br>
            <a:r>
              <a:rPr lang="tr-TR" altLang="tr-TR" sz="2400" b="1" dirty="0">
                <a:solidFill>
                  <a:schemeClr val="bg1"/>
                </a:solidFill>
              </a:rPr>
              <a:t/>
            </a:r>
            <a:br>
              <a:rPr lang="tr-TR" altLang="tr-TR" sz="2400" b="1" dirty="0">
                <a:solidFill>
                  <a:schemeClr val="bg1"/>
                </a:solidFill>
              </a:rPr>
            </a:br>
            <a:endParaRPr lang="tr-TR" sz="2400" dirty="0">
              <a:solidFill>
                <a:schemeClr val="bg1"/>
              </a:solidFill>
              <a:latin typeface="TelefonWeb Light" panose="00000400000000000000" pitchFamily="2" charset="-94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93" y="5892182"/>
            <a:ext cx="10691813" cy="1673262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5291437" y="1717118"/>
            <a:ext cx="53435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b="1" u="sng" dirty="0"/>
          </a:p>
        </p:txBody>
      </p:sp>
      <p:sp>
        <p:nvSpPr>
          <p:cNvPr id="4" name="Dikdörtgen 3"/>
          <p:cNvSpPr/>
          <p:nvPr/>
        </p:nvSpPr>
        <p:spPr>
          <a:xfrm>
            <a:off x="5291437" y="2847593"/>
            <a:ext cx="1847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sz="3000" b="1" dirty="0"/>
          </a:p>
        </p:txBody>
      </p:sp>
      <p:sp>
        <p:nvSpPr>
          <p:cNvPr id="10" name="Dikdörtgen 9"/>
          <p:cNvSpPr/>
          <p:nvPr/>
        </p:nvSpPr>
        <p:spPr>
          <a:xfrm>
            <a:off x="903797" y="5578005"/>
            <a:ext cx="36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CEMENT SILOS (3 PIESCES)</a:t>
            </a:r>
            <a:endParaRPr lang="tr-TR" b="1" u="sng" dirty="0"/>
          </a:p>
        </p:txBody>
      </p:sp>
      <p:sp>
        <p:nvSpPr>
          <p:cNvPr id="11" name="Dikdörtgen 10"/>
          <p:cNvSpPr/>
          <p:nvPr/>
        </p:nvSpPr>
        <p:spPr>
          <a:xfrm>
            <a:off x="5613253" y="5443160"/>
            <a:ext cx="2627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FLY ASH SILOS (2 PIESCES)</a:t>
            </a:r>
            <a:endParaRPr lang="tr-TR" b="1" u="sng" dirty="0"/>
          </a:p>
        </p:txBody>
      </p:sp>
      <p:sp>
        <p:nvSpPr>
          <p:cNvPr id="13" name="Dikdörtgen 12"/>
          <p:cNvSpPr/>
          <p:nvPr/>
        </p:nvSpPr>
        <p:spPr>
          <a:xfrm>
            <a:off x="6834742" y="480371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b="1" dirty="0"/>
          </a:p>
        </p:txBody>
      </p:sp>
      <p:sp>
        <p:nvSpPr>
          <p:cNvPr id="12" name="Dikdörtgen 11"/>
          <p:cNvSpPr/>
          <p:nvPr/>
        </p:nvSpPr>
        <p:spPr>
          <a:xfrm>
            <a:off x="724401" y="5918042"/>
            <a:ext cx="3197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u="sng" dirty="0"/>
              <a:t>EACH ONE </a:t>
            </a:r>
            <a:r>
              <a:rPr lang="tr-TR" b="1" u="sng" dirty="0" smtClean="0"/>
              <a:t>1.450 </a:t>
            </a:r>
            <a:r>
              <a:rPr lang="tr-TR" b="1" u="sng" dirty="0"/>
              <a:t>TON CAPACITY</a:t>
            </a: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3" y="1326515"/>
            <a:ext cx="2385355" cy="4240631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366" y="1935583"/>
            <a:ext cx="5755482" cy="323745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5359016" y="5889092"/>
            <a:ext cx="3197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u="sng" dirty="0"/>
              <a:t>EACH ONE </a:t>
            </a:r>
            <a:r>
              <a:rPr lang="tr-TR" b="1" u="sng" dirty="0" smtClean="0"/>
              <a:t>1.750 </a:t>
            </a:r>
            <a:r>
              <a:rPr lang="tr-TR" b="1" u="sng" dirty="0"/>
              <a:t>TON CAPACITY</a:t>
            </a:r>
          </a:p>
        </p:txBody>
      </p:sp>
      <p:sp>
        <p:nvSpPr>
          <p:cNvPr id="9" name="Dikdörtgen 8"/>
          <p:cNvSpPr/>
          <p:nvPr/>
        </p:nvSpPr>
        <p:spPr>
          <a:xfrm>
            <a:off x="0" y="6277298"/>
            <a:ext cx="104672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FROM BEGINNING OF THE THIS YEAR TILL NOW TOTALLY </a:t>
            </a:r>
            <a:r>
              <a:rPr lang="tr-TR" b="1" dirty="0"/>
              <a:t>65.250 </a:t>
            </a:r>
            <a:r>
              <a:rPr lang="tr-TR" b="1" dirty="0" smtClean="0"/>
              <a:t>TON CEMENT AND 4.522 TON FLY ASS SOLD</a:t>
            </a:r>
            <a:endParaRPr lang="tr-TR" b="1" dirty="0"/>
          </a:p>
          <a:p>
            <a:endParaRPr lang="tr-TR" b="1" u="sng" dirty="0"/>
          </a:p>
        </p:txBody>
      </p:sp>
    </p:spTree>
    <p:extLst>
      <p:ext uri="{BB962C8B-B14F-4D97-AF65-F5344CB8AC3E}">
        <p14:creationId xmlns:p14="http://schemas.microsoft.com/office/powerpoint/2010/main" val="71889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90"/>
            <a:ext cx="10691813" cy="7561684"/>
          </a:xfrm>
          <a:prstGeom prst="rect">
            <a:avLst/>
          </a:prstGeom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3034222" y="380309"/>
            <a:ext cx="7657592" cy="905130"/>
          </a:xfrm>
        </p:spPr>
        <p:txBody>
          <a:bodyPr>
            <a:normAutofit fontScale="90000"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</a:br>
            <a: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  <a:t> </a:t>
            </a:r>
            <a:b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</a:br>
            <a:r>
              <a:rPr lang="tr-TR" sz="2800" dirty="0">
                <a:solidFill>
                  <a:schemeClr val="bg1"/>
                </a:solidFill>
                <a:latin typeface="TelefonWeb Black" panose="00000A00000000000000" pitchFamily="2" charset="-94"/>
              </a:rPr>
              <a:t> 5</a:t>
            </a:r>
            <a: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  <a:t>- ASKALE GROUP’S SUB-FACILITIES</a:t>
            </a:r>
            <a:r>
              <a:rPr lang="tr-TR" altLang="tr-TR" sz="2000" b="1" dirty="0">
                <a:solidFill>
                  <a:schemeClr val="bg1"/>
                </a:solidFill>
              </a:rPr>
              <a:t/>
            </a:r>
            <a:br>
              <a:rPr lang="tr-TR" altLang="tr-TR" sz="2000" b="1" dirty="0">
                <a:solidFill>
                  <a:schemeClr val="bg1"/>
                </a:solidFill>
              </a:rPr>
            </a:br>
            <a:r>
              <a:rPr lang="tr-TR" altLang="tr-TR" sz="2400" b="1" dirty="0">
                <a:solidFill>
                  <a:schemeClr val="bg1"/>
                </a:solidFill>
              </a:rPr>
              <a:t/>
            </a:r>
            <a:br>
              <a:rPr lang="tr-TR" altLang="tr-TR" sz="2400" b="1" dirty="0">
                <a:solidFill>
                  <a:schemeClr val="bg1"/>
                </a:solidFill>
              </a:rPr>
            </a:br>
            <a:endParaRPr lang="tr-TR" sz="2400" dirty="0">
              <a:solidFill>
                <a:schemeClr val="bg1"/>
              </a:solidFill>
              <a:latin typeface="TelefonWeb Light" panose="00000400000000000000" pitchFamily="2" charset="-94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0312"/>
            <a:ext cx="10691813" cy="1673262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5291437" y="1717118"/>
            <a:ext cx="53435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b="1" u="sng" dirty="0"/>
          </a:p>
        </p:txBody>
      </p:sp>
      <p:sp>
        <p:nvSpPr>
          <p:cNvPr id="4" name="Dikdörtgen 3"/>
          <p:cNvSpPr/>
          <p:nvPr/>
        </p:nvSpPr>
        <p:spPr>
          <a:xfrm>
            <a:off x="5291437" y="2847593"/>
            <a:ext cx="1847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sz="3000" b="1" dirty="0"/>
          </a:p>
        </p:txBody>
      </p:sp>
      <p:sp>
        <p:nvSpPr>
          <p:cNvPr id="10" name="Dikdörtgen 9"/>
          <p:cNvSpPr/>
          <p:nvPr/>
        </p:nvSpPr>
        <p:spPr>
          <a:xfrm>
            <a:off x="1451685" y="4439861"/>
            <a:ext cx="36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RENEWABLE ENERGY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6276767" y="4439861"/>
            <a:ext cx="2446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IRON AND STEEL PLANT</a:t>
            </a:r>
            <a:endParaRPr lang="tr-TR" b="1" dirty="0"/>
          </a:p>
        </p:txBody>
      </p:sp>
      <p:sp>
        <p:nvSpPr>
          <p:cNvPr id="13" name="Dikdörtgen 12"/>
          <p:cNvSpPr/>
          <p:nvPr/>
        </p:nvSpPr>
        <p:spPr>
          <a:xfrm>
            <a:off x="6834742" y="480371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b="1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3704" y="1524165"/>
            <a:ext cx="4552950" cy="2990850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4974886" y="4753742"/>
            <a:ext cx="5784660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Erzincan </a:t>
            </a:r>
            <a:r>
              <a:rPr lang="en-US" sz="1400" b="1" dirty="0" err="1"/>
              <a:t>İmalat</a:t>
            </a:r>
            <a:r>
              <a:rPr lang="en-US" sz="1400" b="1" dirty="0"/>
              <a:t> </a:t>
            </a:r>
            <a:r>
              <a:rPr lang="en-US" sz="1400" b="1" dirty="0" err="1"/>
              <a:t>Tesisi</a:t>
            </a:r>
            <a:r>
              <a:rPr lang="en-US" sz="1400" b="1" dirty="0"/>
              <a:t>  has  3200 square meters covered area </a:t>
            </a:r>
            <a:endParaRPr lang="tr-TR" sz="1400" b="1" dirty="0" smtClean="0"/>
          </a:p>
          <a:p>
            <a:r>
              <a:rPr lang="en-US" sz="1400" b="1" dirty="0" smtClean="0"/>
              <a:t>and </a:t>
            </a:r>
            <a:r>
              <a:rPr lang="en-US" sz="1400" b="1" dirty="0"/>
              <a:t>is a big factory with 800 square meters dye house, </a:t>
            </a:r>
            <a:endParaRPr lang="tr-TR" sz="1400" b="1" dirty="0" smtClean="0"/>
          </a:p>
          <a:p>
            <a:r>
              <a:rPr lang="en-US" sz="1400" b="1" dirty="0" smtClean="0"/>
              <a:t>8200 </a:t>
            </a:r>
            <a:r>
              <a:rPr lang="en-US" sz="1400" b="1" dirty="0"/>
              <a:t>square meters pre-production workshop </a:t>
            </a:r>
            <a:endParaRPr lang="tr-TR" sz="1400" b="1" dirty="0" smtClean="0"/>
          </a:p>
          <a:p>
            <a:r>
              <a:rPr lang="en-US" sz="1400" b="1" dirty="0" smtClean="0"/>
              <a:t>and </a:t>
            </a:r>
            <a:r>
              <a:rPr lang="en-US" sz="1400" b="1" dirty="0"/>
              <a:t>1600 square meter fabricating yard</a:t>
            </a:r>
            <a:r>
              <a:rPr lang="en-US" sz="1400" b="1" dirty="0" smtClean="0"/>
              <a:t>.</a:t>
            </a:r>
            <a:r>
              <a:rPr lang="en-US" sz="1400" b="1" dirty="0"/>
              <a:t>  </a:t>
            </a:r>
            <a:endParaRPr lang="tr-TR" sz="1400" b="1" dirty="0" smtClean="0"/>
          </a:p>
          <a:p>
            <a:r>
              <a:rPr lang="en-US" sz="1400" b="1" dirty="0" smtClean="0"/>
              <a:t>It </a:t>
            </a:r>
            <a:r>
              <a:rPr lang="en-US" sz="1400" b="1" dirty="0"/>
              <a:t>can work at capacity of 250 tons as steel construction manufacturing</a:t>
            </a:r>
            <a:r>
              <a:rPr lang="en-US" sz="1400" b="1" dirty="0" smtClean="0"/>
              <a:t>,</a:t>
            </a:r>
            <a:endParaRPr lang="tr-TR" sz="1400" b="1" dirty="0" smtClean="0"/>
          </a:p>
          <a:p>
            <a:r>
              <a:rPr lang="en-US" sz="1400" b="1" dirty="0" smtClean="0"/>
              <a:t> </a:t>
            </a:r>
            <a:r>
              <a:rPr lang="en-US" sz="1400" b="1" dirty="0"/>
              <a:t>200 tons as mechanical manufacturing, 150 tons as piping, sensitive or </a:t>
            </a:r>
            <a:endParaRPr lang="tr-TR" sz="1400" b="1" dirty="0" smtClean="0"/>
          </a:p>
          <a:p>
            <a:r>
              <a:rPr lang="en-US" sz="1400" b="1" dirty="0" smtClean="0"/>
              <a:t>industrial </a:t>
            </a:r>
            <a:r>
              <a:rPr lang="en-US" sz="1400" b="1" dirty="0"/>
              <a:t>manufacturing, with working periods of 8 hours a </a:t>
            </a:r>
            <a:r>
              <a:rPr lang="en-US" sz="1400" b="1" dirty="0" err="1"/>
              <a:t>day,per</a:t>
            </a:r>
            <a:r>
              <a:rPr lang="en-US" sz="1400" b="1" dirty="0"/>
              <a:t> month.</a:t>
            </a:r>
            <a:br>
              <a:rPr lang="en-US" sz="1400" b="1" dirty="0"/>
            </a:br>
            <a:endParaRPr lang="tr-TR" sz="1400" b="1" dirty="0"/>
          </a:p>
        </p:txBody>
      </p:sp>
      <p:sp>
        <p:nvSpPr>
          <p:cNvPr id="14" name="Dikdörtgen 13"/>
          <p:cNvSpPr/>
          <p:nvPr/>
        </p:nvSpPr>
        <p:spPr>
          <a:xfrm>
            <a:off x="345393" y="4803710"/>
            <a:ext cx="46476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Installation Power  7,5 megawatts per hour</a:t>
            </a:r>
            <a:br>
              <a:rPr lang="en-US" b="1" dirty="0"/>
            </a:br>
            <a:r>
              <a:rPr lang="en-US" b="1" dirty="0"/>
              <a:t>Annual Average Production  60.000 </a:t>
            </a:r>
            <a:r>
              <a:rPr lang="en-US" b="1" dirty="0" smtClean="0"/>
              <a:t>megawatts</a:t>
            </a:r>
            <a:endParaRPr lang="tr-TR" b="1" dirty="0" smtClean="0"/>
          </a:p>
          <a:p>
            <a:r>
              <a:rPr lang="en-US" b="1" dirty="0"/>
              <a:t>The Annual Saving     3.2 million $</a:t>
            </a:r>
            <a:endParaRPr lang="tr-TR" b="1" dirty="0"/>
          </a:p>
          <a:p>
            <a:r>
              <a:rPr lang="tr-TR" b="1" dirty="0" err="1" smtClean="0"/>
              <a:t>Located</a:t>
            </a:r>
            <a:r>
              <a:rPr lang="tr-TR" b="1" dirty="0" smtClean="0"/>
              <a:t> at Aşkale </a:t>
            </a:r>
            <a:r>
              <a:rPr lang="tr-TR" b="1" dirty="0" err="1" smtClean="0"/>
              <a:t>Cement</a:t>
            </a:r>
            <a:r>
              <a:rPr lang="tr-TR" b="1" dirty="0" smtClean="0"/>
              <a:t> </a:t>
            </a:r>
            <a:r>
              <a:rPr lang="tr-TR" b="1" dirty="0" err="1" smtClean="0"/>
              <a:t>Plant</a:t>
            </a:r>
            <a:endParaRPr lang="tr-TR" b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955" y="2366558"/>
            <a:ext cx="4750102" cy="172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0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45"/>
            <a:ext cx="10691813" cy="7561684"/>
          </a:xfrm>
          <a:prstGeom prst="rect">
            <a:avLst/>
          </a:prstGeom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3034222" y="380309"/>
            <a:ext cx="7657592" cy="905130"/>
          </a:xfrm>
        </p:spPr>
        <p:txBody>
          <a:bodyPr>
            <a:normAutofit fontScale="90000"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</a:br>
            <a: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  <a:t> </a:t>
            </a:r>
            <a:b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</a:br>
            <a:r>
              <a:rPr lang="tr-TR" sz="2800" dirty="0">
                <a:solidFill>
                  <a:schemeClr val="bg1"/>
                </a:solidFill>
                <a:latin typeface="TelefonWeb Black" panose="00000A00000000000000" pitchFamily="2" charset="-94"/>
              </a:rPr>
              <a:t>ASKALE </a:t>
            </a:r>
            <a: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  <a:t>GROUP PRESENTATION </a:t>
            </a:r>
            <a:r>
              <a:rPr lang="tr-TR" sz="2800" dirty="0">
                <a:solidFill>
                  <a:schemeClr val="bg1"/>
                </a:solidFill>
                <a:latin typeface="TelefonWeb Black" panose="00000A00000000000000" pitchFamily="2" charset="-94"/>
              </a:rPr>
              <a:t>TOPICS</a:t>
            </a:r>
            <a:r>
              <a:rPr lang="tr-TR" altLang="tr-TR" sz="2000" b="1" dirty="0">
                <a:solidFill>
                  <a:schemeClr val="bg1"/>
                </a:solidFill>
              </a:rPr>
              <a:t/>
            </a:r>
            <a:br>
              <a:rPr lang="tr-TR" altLang="tr-TR" sz="2000" b="1" dirty="0">
                <a:solidFill>
                  <a:schemeClr val="bg1"/>
                </a:solidFill>
              </a:rPr>
            </a:br>
            <a:r>
              <a:rPr lang="tr-TR" altLang="tr-TR" sz="2400" b="1" dirty="0">
                <a:solidFill>
                  <a:schemeClr val="bg1"/>
                </a:solidFill>
              </a:rPr>
              <a:t/>
            </a:r>
            <a:br>
              <a:rPr lang="tr-TR" altLang="tr-TR" sz="2400" b="1" dirty="0">
                <a:solidFill>
                  <a:schemeClr val="bg1"/>
                </a:solidFill>
              </a:rPr>
            </a:br>
            <a:endParaRPr lang="tr-TR" sz="2400" dirty="0">
              <a:solidFill>
                <a:schemeClr val="bg1"/>
              </a:solidFill>
              <a:latin typeface="TelefonWeb Light" panose="00000400000000000000" pitchFamily="2" charset="-94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0312"/>
            <a:ext cx="10691813" cy="1673262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664178" y="2067280"/>
            <a:ext cx="2416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u="sng" dirty="0"/>
              <a:t>PRESENTATION TOPICS: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62" y="2720672"/>
            <a:ext cx="204216" cy="204216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62" y="3218863"/>
            <a:ext cx="204216" cy="204216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36" y="3712500"/>
            <a:ext cx="204216" cy="204216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36" y="4206173"/>
            <a:ext cx="204216" cy="204216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62" y="4694268"/>
            <a:ext cx="204216" cy="204216"/>
          </a:xfrm>
          <a:prstGeom prst="rect">
            <a:avLst/>
          </a:prstGeom>
        </p:spPr>
      </p:pic>
      <p:sp>
        <p:nvSpPr>
          <p:cNvPr id="19" name="Dikdörtgen 18"/>
          <p:cNvSpPr/>
          <p:nvPr/>
        </p:nvSpPr>
        <p:spPr>
          <a:xfrm>
            <a:off x="825722" y="2638114"/>
            <a:ext cx="780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u="sng" dirty="0" smtClean="0"/>
              <a:t>1-) ASKALE GROUP CLINKER, CEMENT PRODUCTION CAPACITY AND TURNOVER :</a:t>
            </a:r>
            <a:endParaRPr lang="tr-TR" b="1" u="sng" dirty="0"/>
          </a:p>
        </p:txBody>
      </p:sp>
      <p:sp>
        <p:nvSpPr>
          <p:cNvPr id="20" name="Dikdörtgen 19"/>
          <p:cNvSpPr/>
          <p:nvPr/>
        </p:nvSpPr>
        <p:spPr>
          <a:xfrm>
            <a:off x="825722" y="3141847"/>
            <a:ext cx="4066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u="sng" dirty="0" smtClean="0"/>
              <a:t>2-) CEMENT PLANT OF ASKALE GROUPS :</a:t>
            </a:r>
            <a:endParaRPr lang="tr-TR" b="1" u="sng" dirty="0"/>
          </a:p>
        </p:txBody>
      </p:sp>
      <p:sp>
        <p:nvSpPr>
          <p:cNvPr id="21" name="Dikdörtgen 20"/>
          <p:cNvSpPr/>
          <p:nvPr/>
        </p:nvSpPr>
        <p:spPr>
          <a:xfrm>
            <a:off x="825722" y="3628734"/>
            <a:ext cx="5934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u="sng" dirty="0" smtClean="0"/>
              <a:t>3-) READY MIX AND AGGREGATE PLANTS OF ASKALE GROUP:</a:t>
            </a:r>
            <a:endParaRPr lang="tr-TR" b="1" u="sng" dirty="0"/>
          </a:p>
        </p:txBody>
      </p:sp>
      <p:sp>
        <p:nvSpPr>
          <p:cNvPr id="22" name="Dikdörtgen 21"/>
          <p:cNvSpPr/>
          <p:nvPr/>
        </p:nvSpPr>
        <p:spPr>
          <a:xfrm>
            <a:off x="825721" y="4123557"/>
            <a:ext cx="4573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u="sng" dirty="0" smtClean="0"/>
              <a:t>4-) ASKALE GROUP HOPA CEMENT TERMINAL:</a:t>
            </a:r>
            <a:endParaRPr lang="tr-TR" b="1" u="sng" dirty="0"/>
          </a:p>
        </p:txBody>
      </p:sp>
      <p:sp>
        <p:nvSpPr>
          <p:cNvPr id="23" name="Dikdörtgen 22"/>
          <p:cNvSpPr/>
          <p:nvPr/>
        </p:nvSpPr>
        <p:spPr>
          <a:xfrm>
            <a:off x="825720" y="4617172"/>
            <a:ext cx="3694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u="sng" smtClean="0"/>
              <a:t>5-) ASKALE </a:t>
            </a:r>
            <a:r>
              <a:rPr lang="tr-TR" b="1" u="sng" dirty="0" smtClean="0"/>
              <a:t>GROUP’S SUB-FACILITIES:</a:t>
            </a:r>
            <a:endParaRPr lang="tr-TR" b="1" u="sng" dirty="0"/>
          </a:p>
        </p:txBody>
      </p:sp>
    </p:spTree>
    <p:extLst>
      <p:ext uri="{BB962C8B-B14F-4D97-AF65-F5344CB8AC3E}">
        <p14:creationId xmlns:p14="http://schemas.microsoft.com/office/powerpoint/2010/main" val="231964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972" cy="7559675"/>
          </a:xfrm>
        </p:spPr>
      </p:pic>
    </p:spTree>
    <p:extLst>
      <p:ext uri="{BB962C8B-B14F-4D97-AF65-F5344CB8AC3E}">
        <p14:creationId xmlns:p14="http://schemas.microsoft.com/office/powerpoint/2010/main" val="234549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9"/>
            <a:ext cx="10691813" cy="7561684"/>
          </a:xfrm>
          <a:prstGeom prst="rect">
            <a:avLst/>
          </a:prstGeom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3034222" y="380309"/>
            <a:ext cx="7657592" cy="905130"/>
          </a:xfrm>
        </p:spPr>
        <p:txBody>
          <a:bodyPr>
            <a:normAutofit fontScale="90000"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</a:br>
            <a: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  <a:t> </a:t>
            </a:r>
            <a:b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</a:br>
            <a:r>
              <a:rPr lang="tr-TR" sz="2800" dirty="0">
                <a:solidFill>
                  <a:schemeClr val="bg1"/>
                </a:solidFill>
                <a:latin typeface="TelefonWeb Black" panose="00000A00000000000000" pitchFamily="2" charset="-94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  <a:t>1-AŞKALE GROUP CLINKER, CEMENT PRODUCTION</a:t>
            </a:r>
            <a:r>
              <a:rPr lang="tr-TR" sz="2800" dirty="0">
                <a:solidFill>
                  <a:schemeClr val="bg1"/>
                </a:solidFill>
                <a:latin typeface="TelefonWeb Black" panose="00000A00000000000000" pitchFamily="2" charset="-94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  <a:t>CAPACITY AND TURNOVER</a:t>
            </a:r>
            <a:r>
              <a:rPr lang="tr-TR" altLang="tr-TR" sz="2000" b="1" dirty="0">
                <a:solidFill>
                  <a:schemeClr val="bg1"/>
                </a:solidFill>
              </a:rPr>
              <a:t/>
            </a:r>
            <a:br>
              <a:rPr lang="tr-TR" altLang="tr-TR" sz="2000" b="1" dirty="0">
                <a:solidFill>
                  <a:schemeClr val="bg1"/>
                </a:solidFill>
              </a:rPr>
            </a:br>
            <a:r>
              <a:rPr lang="tr-TR" altLang="tr-TR" sz="2400" b="1" dirty="0">
                <a:solidFill>
                  <a:schemeClr val="bg1"/>
                </a:solidFill>
              </a:rPr>
              <a:t/>
            </a:r>
            <a:br>
              <a:rPr lang="tr-TR" altLang="tr-TR" sz="2400" b="1" dirty="0">
                <a:solidFill>
                  <a:schemeClr val="bg1"/>
                </a:solidFill>
              </a:rPr>
            </a:br>
            <a:endParaRPr lang="tr-TR" sz="2400" dirty="0">
              <a:solidFill>
                <a:schemeClr val="bg1"/>
              </a:solidFill>
              <a:latin typeface="TelefonWeb Light" panose="00000400000000000000" pitchFamily="2" charset="-94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0312"/>
            <a:ext cx="10691813" cy="1673262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31" y="1798395"/>
            <a:ext cx="204216" cy="204216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800100" y="1798395"/>
            <a:ext cx="874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smtClean="0"/>
              <a:t>TOTAL CLINKER CAPACITY OF ASKALE GROUP:</a:t>
            </a:r>
            <a:endParaRPr lang="tr-TR" b="1" u="sng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800100" y="2402145"/>
            <a:ext cx="4743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/>
              <a:t>7.011.146 TON/YEAR </a:t>
            </a:r>
            <a:endParaRPr lang="tr-TR" sz="4000" b="1" dirty="0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31" y="3637326"/>
            <a:ext cx="204216" cy="204216"/>
          </a:xfrm>
          <a:prstGeom prst="rect">
            <a:avLst/>
          </a:prstGeom>
        </p:spPr>
      </p:pic>
      <p:sp>
        <p:nvSpPr>
          <p:cNvPr id="17" name="Metin kutusu 16"/>
          <p:cNvSpPr txBox="1"/>
          <p:nvPr/>
        </p:nvSpPr>
        <p:spPr>
          <a:xfrm>
            <a:off x="800100" y="3554768"/>
            <a:ext cx="874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smtClean="0"/>
              <a:t>TOTAL CEMENT CAPACITY OF ASKALE GROUP:</a:t>
            </a:r>
            <a:endParaRPr lang="tr-TR" b="1" u="sng" dirty="0"/>
          </a:p>
        </p:txBody>
      </p:sp>
      <p:sp>
        <p:nvSpPr>
          <p:cNvPr id="11" name="Dikdörtgen 10"/>
          <p:cNvSpPr/>
          <p:nvPr/>
        </p:nvSpPr>
        <p:spPr>
          <a:xfrm>
            <a:off x="800100" y="3995796"/>
            <a:ext cx="50200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dirty="0" smtClean="0"/>
              <a:t>14.079.422 TON/YEAR </a:t>
            </a:r>
            <a:endParaRPr lang="tr-TR" sz="4000" b="1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31" y="5092781"/>
            <a:ext cx="204216" cy="20421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800100" y="4985449"/>
            <a:ext cx="874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smtClean="0"/>
              <a:t>TURNOVER </a:t>
            </a:r>
            <a:r>
              <a:rPr lang="tr-TR" b="1" u="sng" dirty="0" smtClean="0"/>
              <a:t>OF ASKALE GROUP:</a:t>
            </a:r>
            <a:endParaRPr lang="tr-TR" b="1" u="sng" dirty="0"/>
          </a:p>
        </p:txBody>
      </p:sp>
      <p:sp>
        <p:nvSpPr>
          <p:cNvPr id="14" name="Dikdörtgen 13"/>
          <p:cNvSpPr/>
          <p:nvPr/>
        </p:nvSpPr>
        <p:spPr>
          <a:xfrm>
            <a:off x="800100" y="5411088"/>
            <a:ext cx="38908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dirty="0" smtClean="0"/>
              <a:t>1.500.000.000 TL </a:t>
            </a: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23785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45"/>
            <a:ext cx="10691813" cy="7561684"/>
          </a:xfrm>
          <a:prstGeom prst="rect">
            <a:avLst/>
          </a:prstGeom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3034222" y="380309"/>
            <a:ext cx="7657592" cy="905130"/>
          </a:xfrm>
        </p:spPr>
        <p:txBody>
          <a:bodyPr>
            <a:normAutofit fontScale="90000"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</a:br>
            <a: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  <a:t> </a:t>
            </a:r>
            <a:b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</a:br>
            <a: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  <a:t>2- CEMENT PLANTS OF AŞKALE GROUP</a:t>
            </a:r>
            <a:r>
              <a:rPr lang="tr-TR" altLang="tr-TR" sz="2000" b="1" dirty="0">
                <a:solidFill>
                  <a:schemeClr val="bg1"/>
                </a:solidFill>
              </a:rPr>
              <a:t/>
            </a:r>
            <a:br>
              <a:rPr lang="tr-TR" altLang="tr-TR" sz="2000" b="1" dirty="0">
                <a:solidFill>
                  <a:schemeClr val="bg1"/>
                </a:solidFill>
              </a:rPr>
            </a:br>
            <a:r>
              <a:rPr lang="tr-TR" altLang="tr-TR" sz="2400" b="1" dirty="0">
                <a:solidFill>
                  <a:schemeClr val="bg1"/>
                </a:solidFill>
              </a:rPr>
              <a:t/>
            </a:r>
            <a:br>
              <a:rPr lang="tr-TR" altLang="tr-TR" sz="2400" b="1" dirty="0">
                <a:solidFill>
                  <a:schemeClr val="bg1"/>
                </a:solidFill>
              </a:rPr>
            </a:br>
            <a:endParaRPr lang="tr-TR" sz="2400" dirty="0">
              <a:solidFill>
                <a:schemeClr val="bg1"/>
              </a:solidFill>
              <a:latin typeface="TelefonWeb Light" panose="00000400000000000000" pitchFamily="2" charset="-94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0312"/>
            <a:ext cx="10691813" cy="1673262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664178" y="2067280"/>
            <a:ext cx="7201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u="sng" dirty="0" smtClean="0"/>
              <a:t>AŞKALE GROUP HAVE 5 INTEGRATED PLANTS AND 2 GRINDING STATIONS :</a:t>
            </a:r>
            <a:endParaRPr lang="tr-TR" b="1" u="sng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62" y="2720672"/>
            <a:ext cx="204216" cy="204216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62" y="3218863"/>
            <a:ext cx="204216" cy="204216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36" y="3712500"/>
            <a:ext cx="204216" cy="204216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36" y="4206173"/>
            <a:ext cx="204216" cy="204216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62" y="4694268"/>
            <a:ext cx="204216" cy="204216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62" y="5182363"/>
            <a:ext cx="204216" cy="204216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62" y="5643670"/>
            <a:ext cx="204216" cy="204216"/>
          </a:xfrm>
          <a:prstGeom prst="rect">
            <a:avLst/>
          </a:prstGeom>
        </p:spPr>
      </p:pic>
      <p:sp>
        <p:nvSpPr>
          <p:cNvPr id="19" name="Dikdörtgen 18"/>
          <p:cNvSpPr/>
          <p:nvPr/>
        </p:nvSpPr>
        <p:spPr>
          <a:xfrm>
            <a:off x="825722" y="2638114"/>
            <a:ext cx="383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u="sng" dirty="0" smtClean="0"/>
              <a:t>AŞKALE INTEGRATED CEMENT PLANT :</a:t>
            </a:r>
            <a:endParaRPr lang="tr-TR" b="1" u="sng" dirty="0"/>
          </a:p>
        </p:txBody>
      </p:sp>
      <p:sp>
        <p:nvSpPr>
          <p:cNvPr id="20" name="Dikdörtgen 19"/>
          <p:cNvSpPr/>
          <p:nvPr/>
        </p:nvSpPr>
        <p:spPr>
          <a:xfrm>
            <a:off x="825722" y="3141847"/>
            <a:ext cx="4417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u="sng" dirty="0" smtClean="0"/>
              <a:t>GÜMÜŞHANE </a:t>
            </a:r>
            <a:r>
              <a:rPr lang="tr-TR" b="1" u="sng" dirty="0"/>
              <a:t>INTEGRATED CEMENT </a:t>
            </a:r>
            <a:r>
              <a:rPr lang="tr-TR" b="1" u="sng" dirty="0" smtClean="0"/>
              <a:t>PLANT :</a:t>
            </a:r>
            <a:endParaRPr lang="tr-TR" b="1" u="sng" dirty="0"/>
          </a:p>
        </p:txBody>
      </p:sp>
      <p:sp>
        <p:nvSpPr>
          <p:cNvPr id="21" name="Dikdörtgen 20"/>
          <p:cNvSpPr/>
          <p:nvPr/>
        </p:nvSpPr>
        <p:spPr>
          <a:xfrm>
            <a:off x="825722" y="3628734"/>
            <a:ext cx="3461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u="sng" dirty="0" smtClean="0"/>
              <a:t>VAN </a:t>
            </a:r>
            <a:r>
              <a:rPr lang="tr-TR" b="1" u="sng" dirty="0"/>
              <a:t>INTEGRATED CEMENT </a:t>
            </a:r>
            <a:r>
              <a:rPr lang="tr-TR" b="1" u="sng" dirty="0" smtClean="0"/>
              <a:t>PLANT:</a:t>
            </a:r>
            <a:endParaRPr lang="tr-TR" b="1" u="sng" dirty="0"/>
          </a:p>
        </p:txBody>
      </p:sp>
      <p:sp>
        <p:nvSpPr>
          <p:cNvPr id="22" name="Dikdörtgen 21"/>
          <p:cNvSpPr/>
          <p:nvPr/>
        </p:nvSpPr>
        <p:spPr>
          <a:xfrm>
            <a:off x="825721" y="4123557"/>
            <a:ext cx="3890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u="sng" dirty="0" smtClean="0"/>
              <a:t>SANÇİM </a:t>
            </a:r>
            <a:r>
              <a:rPr lang="tr-TR" b="1" u="sng" dirty="0"/>
              <a:t>INTEGRATED CEMENT </a:t>
            </a:r>
            <a:r>
              <a:rPr lang="tr-TR" b="1" u="sng" dirty="0" smtClean="0"/>
              <a:t>PLANT :</a:t>
            </a:r>
            <a:endParaRPr lang="tr-TR" b="1" u="sng" dirty="0"/>
          </a:p>
        </p:txBody>
      </p:sp>
      <p:sp>
        <p:nvSpPr>
          <p:cNvPr id="23" name="Dikdörtgen 22"/>
          <p:cNvSpPr/>
          <p:nvPr/>
        </p:nvSpPr>
        <p:spPr>
          <a:xfrm>
            <a:off x="825720" y="4617172"/>
            <a:ext cx="3879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u="sng" dirty="0" smtClean="0"/>
              <a:t>KAVÇİM </a:t>
            </a:r>
            <a:r>
              <a:rPr lang="tr-TR" b="1" u="sng" dirty="0"/>
              <a:t>INTEGRATED CEMENT </a:t>
            </a:r>
            <a:r>
              <a:rPr lang="tr-TR" b="1" u="sng" dirty="0" smtClean="0"/>
              <a:t>PLANT :</a:t>
            </a:r>
            <a:endParaRPr lang="tr-TR" b="1" u="sng" dirty="0"/>
          </a:p>
        </p:txBody>
      </p:sp>
      <p:sp>
        <p:nvSpPr>
          <p:cNvPr id="24" name="Dikdörtgen 23"/>
          <p:cNvSpPr/>
          <p:nvPr/>
        </p:nvSpPr>
        <p:spPr>
          <a:xfrm>
            <a:off x="825719" y="5099805"/>
            <a:ext cx="3137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u="sng" dirty="0" smtClean="0"/>
              <a:t>ERZİNCAN GRINDING STATION:</a:t>
            </a:r>
            <a:endParaRPr lang="tr-TR" b="1" u="sng" dirty="0"/>
          </a:p>
        </p:txBody>
      </p:sp>
      <p:sp>
        <p:nvSpPr>
          <p:cNvPr id="25" name="Dikdörtgen 24"/>
          <p:cNvSpPr/>
          <p:nvPr/>
        </p:nvSpPr>
        <p:spPr>
          <a:xfrm>
            <a:off x="825719" y="5561112"/>
            <a:ext cx="3136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u="sng" dirty="0" smtClean="0"/>
              <a:t>TRABZON GRINDING STATION :</a:t>
            </a:r>
            <a:endParaRPr lang="tr-TR" b="1" u="sng" dirty="0"/>
          </a:p>
        </p:txBody>
      </p:sp>
    </p:spTree>
    <p:extLst>
      <p:ext uri="{BB962C8B-B14F-4D97-AF65-F5344CB8AC3E}">
        <p14:creationId xmlns:p14="http://schemas.microsoft.com/office/powerpoint/2010/main" val="375378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90"/>
            <a:ext cx="10691813" cy="7561684"/>
          </a:xfrm>
          <a:prstGeom prst="rect">
            <a:avLst/>
          </a:prstGeom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3034222" y="380309"/>
            <a:ext cx="7657592" cy="905130"/>
          </a:xfrm>
        </p:spPr>
        <p:txBody>
          <a:bodyPr>
            <a:normAutofit fontScale="90000"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</a:br>
            <a: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  <a:t> </a:t>
            </a:r>
            <a:b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</a:br>
            <a:r>
              <a:rPr lang="tr-TR" sz="2800" dirty="0">
                <a:solidFill>
                  <a:schemeClr val="bg1"/>
                </a:solidFill>
                <a:latin typeface="TelefonWeb Black" panose="00000A00000000000000" pitchFamily="2" charset="-94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  <a:t>AŞKALE CEMENT PLANT’S</a:t>
            </a:r>
            <a:b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</a:br>
            <a: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  <a:t> CLINKER AND CEMENT CAPACITY</a:t>
            </a:r>
            <a:r>
              <a:rPr lang="tr-TR" altLang="tr-TR" sz="2000" b="1" dirty="0">
                <a:solidFill>
                  <a:schemeClr val="bg1"/>
                </a:solidFill>
              </a:rPr>
              <a:t/>
            </a:r>
            <a:br>
              <a:rPr lang="tr-TR" altLang="tr-TR" sz="2000" b="1" dirty="0">
                <a:solidFill>
                  <a:schemeClr val="bg1"/>
                </a:solidFill>
              </a:rPr>
            </a:br>
            <a:r>
              <a:rPr lang="tr-TR" altLang="tr-TR" sz="2400" b="1" dirty="0">
                <a:solidFill>
                  <a:schemeClr val="bg1"/>
                </a:solidFill>
              </a:rPr>
              <a:t/>
            </a:r>
            <a:br>
              <a:rPr lang="tr-TR" altLang="tr-TR" sz="2400" b="1" dirty="0">
                <a:solidFill>
                  <a:schemeClr val="bg1"/>
                </a:solidFill>
              </a:rPr>
            </a:br>
            <a:endParaRPr lang="tr-TR" sz="2400" dirty="0">
              <a:solidFill>
                <a:schemeClr val="bg1"/>
              </a:solidFill>
              <a:latin typeface="TelefonWeb Light" panose="00000400000000000000" pitchFamily="2" charset="-94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0312"/>
            <a:ext cx="10691813" cy="167326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889005"/>
            <a:ext cx="5041106" cy="2768721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5345906" y="1939264"/>
            <a:ext cx="5361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u="sng" dirty="0"/>
              <a:t>TOTAL CLINKER CAPACITY OF ASKALE </a:t>
            </a:r>
            <a:r>
              <a:rPr lang="tr-TR" b="1" u="sng" dirty="0" smtClean="0"/>
              <a:t>CEMENT PLANT :</a:t>
            </a:r>
            <a:endParaRPr lang="tr-TR" b="1" u="sng" dirty="0"/>
          </a:p>
        </p:txBody>
      </p:sp>
      <p:sp>
        <p:nvSpPr>
          <p:cNvPr id="4" name="Dikdörtgen 3"/>
          <p:cNvSpPr/>
          <p:nvPr/>
        </p:nvSpPr>
        <p:spPr>
          <a:xfrm>
            <a:off x="5345906" y="2663654"/>
            <a:ext cx="36225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000" b="1" dirty="0" smtClean="0"/>
              <a:t>1.609.157 </a:t>
            </a:r>
            <a:r>
              <a:rPr lang="tr-TR" sz="3000" b="1" dirty="0"/>
              <a:t>TON/YEAR </a:t>
            </a:r>
          </a:p>
        </p:txBody>
      </p:sp>
      <p:sp>
        <p:nvSpPr>
          <p:cNvPr id="9" name="Dikdörtgen 8"/>
          <p:cNvSpPr/>
          <p:nvPr/>
        </p:nvSpPr>
        <p:spPr>
          <a:xfrm>
            <a:off x="5317906" y="3451886"/>
            <a:ext cx="5373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u="sng" dirty="0"/>
              <a:t>TOTAL CEMENT CAPACITY OF ASKALE CEMENT PLANT :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5345906" y="4124941"/>
            <a:ext cx="36225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000" b="1" dirty="0"/>
              <a:t>1.692.432 TON/YEAR </a:t>
            </a:r>
          </a:p>
        </p:txBody>
      </p:sp>
    </p:spTree>
    <p:extLst>
      <p:ext uri="{BB962C8B-B14F-4D97-AF65-F5344CB8AC3E}">
        <p14:creationId xmlns:p14="http://schemas.microsoft.com/office/powerpoint/2010/main" val="198023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9"/>
            <a:ext cx="10691813" cy="7561684"/>
          </a:xfrm>
          <a:prstGeom prst="rect">
            <a:avLst/>
          </a:prstGeom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3034222" y="380309"/>
            <a:ext cx="7657592" cy="905130"/>
          </a:xfrm>
        </p:spPr>
        <p:txBody>
          <a:bodyPr>
            <a:normAutofit fontScale="90000"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</a:br>
            <a: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  <a:t> </a:t>
            </a:r>
            <a:b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</a:br>
            <a:r>
              <a:rPr lang="tr-TR" sz="2800" dirty="0">
                <a:solidFill>
                  <a:schemeClr val="bg1"/>
                </a:solidFill>
                <a:latin typeface="TelefonWeb Black" panose="00000A00000000000000" pitchFamily="2" charset="-94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  <a:t>GUMUSHANE </a:t>
            </a:r>
            <a:r>
              <a:rPr lang="tr-TR" sz="2800" dirty="0">
                <a:solidFill>
                  <a:schemeClr val="bg1"/>
                </a:solidFill>
                <a:latin typeface="TelefonWeb Black" panose="00000A00000000000000" pitchFamily="2" charset="-94"/>
              </a:rPr>
              <a:t>CEMENT PLANT’S</a:t>
            </a:r>
            <a:br>
              <a:rPr lang="tr-TR" sz="2800" dirty="0">
                <a:solidFill>
                  <a:schemeClr val="bg1"/>
                </a:solidFill>
                <a:latin typeface="TelefonWeb Black" panose="00000A00000000000000" pitchFamily="2" charset="-94"/>
              </a:rPr>
            </a:br>
            <a:r>
              <a:rPr lang="tr-TR" sz="2800" dirty="0">
                <a:solidFill>
                  <a:schemeClr val="bg1"/>
                </a:solidFill>
                <a:latin typeface="TelefonWeb Black" panose="00000A00000000000000" pitchFamily="2" charset="-94"/>
              </a:rPr>
              <a:t> CLINKER AND CEMENT CAPACITY</a:t>
            </a:r>
            <a:r>
              <a:rPr lang="tr-TR" altLang="tr-TR" sz="2000" b="1" dirty="0">
                <a:solidFill>
                  <a:schemeClr val="bg1"/>
                </a:solidFill>
              </a:rPr>
              <a:t/>
            </a:r>
            <a:br>
              <a:rPr lang="tr-TR" altLang="tr-TR" sz="2000" b="1" dirty="0">
                <a:solidFill>
                  <a:schemeClr val="bg1"/>
                </a:solidFill>
              </a:rPr>
            </a:br>
            <a:r>
              <a:rPr lang="tr-TR" altLang="tr-TR" sz="2400" b="1" dirty="0">
                <a:solidFill>
                  <a:schemeClr val="bg1"/>
                </a:solidFill>
              </a:rPr>
              <a:t/>
            </a:r>
            <a:br>
              <a:rPr lang="tr-TR" altLang="tr-TR" sz="2400" b="1" dirty="0">
                <a:solidFill>
                  <a:schemeClr val="bg1"/>
                </a:solidFill>
              </a:rPr>
            </a:br>
            <a:endParaRPr lang="tr-TR" sz="2400" dirty="0">
              <a:solidFill>
                <a:schemeClr val="bg1"/>
              </a:solidFill>
              <a:latin typeface="TelefonWeb Light" panose="00000400000000000000" pitchFamily="2" charset="-94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0312"/>
            <a:ext cx="10691813" cy="167326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643" y="1801534"/>
            <a:ext cx="4746564" cy="3037165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4924426" y="1801535"/>
            <a:ext cx="5965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u="sng" dirty="0"/>
              <a:t>TOTAL CLINKER CAPACITY OF GUMUSHANE </a:t>
            </a:r>
            <a:r>
              <a:rPr lang="tr-TR" b="1" u="sng" dirty="0" smtClean="0"/>
              <a:t>CEMENT PLANT:</a:t>
            </a:r>
            <a:endParaRPr lang="tr-TR" b="1" u="sng" dirty="0"/>
          </a:p>
        </p:txBody>
      </p:sp>
      <p:sp>
        <p:nvSpPr>
          <p:cNvPr id="4" name="Dikdörtgen 3"/>
          <p:cNvSpPr/>
          <p:nvPr/>
        </p:nvSpPr>
        <p:spPr>
          <a:xfrm>
            <a:off x="4944206" y="2585688"/>
            <a:ext cx="36225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000" b="1" dirty="0"/>
              <a:t>1.501.774 TON/YEAR </a:t>
            </a:r>
          </a:p>
        </p:txBody>
      </p:sp>
      <p:sp>
        <p:nvSpPr>
          <p:cNvPr id="8" name="Dikdörtgen 7"/>
          <p:cNvSpPr/>
          <p:nvPr/>
        </p:nvSpPr>
        <p:spPr>
          <a:xfrm>
            <a:off x="4944206" y="3279216"/>
            <a:ext cx="5945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u="sng" dirty="0"/>
              <a:t>TOTAL CEMENT CAPACITY OF GUMUSHANE </a:t>
            </a:r>
            <a:r>
              <a:rPr lang="tr-TR" b="1" u="sng" dirty="0" smtClean="0"/>
              <a:t>CEMENT PLANT:</a:t>
            </a:r>
            <a:endParaRPr lang="tr-TR" b="1" u="sng" dirty="0"/>
          </a:p>
        </p:txBody>
      </p:sp>
      <p:sp>
        <p:nvSpPr>
          <p:cNvPr id="9" name="Dikdörtgen 8"/>
          <p:cNvSpPr/>
          <p:nvPr/>
        </p:nvSpPr>
        <p:spPr>
          <a:xfrm>
            <a:off x="4924426" y="4159040"/>
            <a:ext cx="36225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000" b="1" dirty="0"/>
              <a:t>2.014.800 TON/YEAR </a:t>
            </a:r>
          </a:p>
        </p:txBody>
      </p:sp>
    </p:spTree>
    <p:extLst>
      <p:ext uri="{BB962C8B-B14F-4D97-AF65-F5344CB8AC3E}">
        <p14:creationId xmlns:p14="http://schemas.microsoft.com/office/powerpoint/2010/main" val="129046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09"/>
            <a:ext cx="10691813" cy="7561684"/>
          </a:xfrm>
          <a:prstGeom prst="rect">
            <a:avLst/>
          </a:prstGeom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3034222" y="380309"/>
            <a:ext cx="7657592" cy="905130"/>
          </a:xfrm>
        </p:spPr>
        <p:txBody>
          <a:bodyPr>
            <a:normAutofit fontScale="90000"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</a:br>
            <a: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  <a:t> </a:t>
            </a:r>
            <a:b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</a:br>
            <a:r>
              <a:rPr lang="tr-TR" sz="2800" dirty="0">
                <a:solidFill>
                  <a:schemeClr val="bg1"/>
                </a:solidFill>
                <a:latin typeface="TelefonWeb Black" panose="00000A00000000000000" pitchFamily="2" charset="-94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  <a:t>VAN </a:t>
            </a:r>
            <a:r>
              <a:rPr lang="tr-TR" sz="2800" dirty="0">
                <a:solidFill>
                  <a:schemeClr val="bg1"/>
                </a:solidFill>
                <a:latin typeface="TelefonWeb Black" panose="00000A00000000000000" pitchFamily="2" charset="-94"/>
              </a:rPr>
              <a:t>CEMENT PLANT’S</a:t>
            </a:r>
            <a:br>
              <a:rPr lang="tr-TR" sz="2800" dirty="0">
                <a:solidFill>
                  <a:schemeClr val="bg1"/>
                </a:solidFill>
                <a:latin typeface="TelefonWeb Black" panose="00000A00000000000000" pitchFamily="2" charset="-94"/>
              </a:rPr>
            </a:br>
            <a:r>
              <a:rPr lang="tr-TR" sz="2800" dirty="0">
                <a:solidFill>
                  <a:schemeClr val="bg1"/>
                </a:solidFill>
                <a:latin typeface="TelefonWeb Black" panose="00000A00000000000000" pitchFamily="2" charset="-94"/>
              </a:rPr>
              <a:t> CLINKER AND CEMENT CAPACITY</a:t>
            </a:r>
            <a:r>
              <a:rPr lang="tr-TR" altLang="tr-TR" sz="2000" b="1" dirty="0">
                <a:solidFill>
                  <a:schemeClr val="bg1"/>
                </a:solidFill>
              </a:rPr>
              <a:t/>
            </a:r>
            <a:br>
              <a:rPr lang="tr-TR" altLang="tr-TR" sz="2000" b="1" dirty="0">
                <a:solidFill>
                  <a:schemeClr val="bg1"/>
                </a:solidFill>
              </a:rPr>
            </a:br>
            <a:r>
              <a:rPr lang="tr-TR" altLang="tr-TR" sz="2400" b="1" dirty="0">
                <a:solidFill>
                  <a:schemeClr val="bg1"/>
                </a:solidFill>
              </a:rPr>
              <a:t/>
            </a:r>
            <a:br>
              <a:rPr lang="tr-TR" altLang="tr-TR" sz="2400" b="1" dirty="0">
                <a:solidFill>
                  <a:schemeClr val="bg1"/>
                </a:solidFill>
              </a:rPr>
            </a:br>
            <a:endParaRPr lang="tr-TR" sz="2400" dirty="0">
              <a:solidFill>
                <a:schemeClr val="bg1"/>
              </a:solidFill>
              <a:latin typeface="TelefonWeb Light" panose="00000400000000000000" pitchFamily="2" charset="-94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0312"/>
            <a:ext cx="10691813" cy="167326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05" y="1793874"/>
            <a:ext cx="5302811" cy="2473326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5619516" y="1793874"/>
            <a:ext cx="4989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u="sng" dirty="0"/>
              <a:t>TOTAL CLINKER CAPACITY OF VAN CEMENT PLANT:</a:t>
            </a:r>
          </a:p>
        </p:txBody>
      </p:sp>
      <p:sp>
        <p:nvSpPr>
          <p:cNvPr id="4" name="Dikdörtgen 3"/>
          <p:cNvSpPr/>
          <p:nvPr/>
        </p:nvSpPr>
        <p:spPr>
          <a:xfrm>
            <a:off x="5619516" y="2394642"/>
            <a:ext cx="36225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000" b="1" dirty="0"/>
              <a:t>1.147.122 TON/YEAR </a:t>
            </a:r>
          </a:p>
        </p:txBody>
      </p:sp>
      <p:sp>
        <p:nvSpPr>
          <p:cNvPr id="8" name="Dikdörtgen 7"/>
          <p:cNvSpPr/>
          <p:nvPr/>
        </p:nvSpPr>
        <p:spPr>
          <a:xfrm>
            <a:off x="5626772" y="3237139"/>
            <a:ext cx="5065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u="sng" dirty="0"/>
              <a:t>TOTAL CEMENT CAPACITY OF VAN CEMENT PLANT :</a:t>
            </a:r>
          </a:p>
        </p:txBody>
      </p:sp>
      <p:sp>
        <p:nvSpPr>
          <p:cNvPr id="9" name="Dikdörtgen 8"/>
          <p:cNvSpPr/>
          <p:nvPr/>
        </p:nvSpPr>
        <p:spPr>
          <a:xfrm>
            <a:off x="5626772" y="3786318"/>
            <a:ext cx="36225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000" b="1" dirty="0"/>
              <a:t>2.151.806 TON/YEAR </a:t>
            </a:r>
          </a:p>
        </p:txBody>
      </p:sp>
    </p:spTree>
    <p:extLst>
      <p:ext uri="{BB962C8B-B14F-4D97-AF65-F5344CB8AC3E}">
        <p14:creationId xmlns:p14="http://schemas.microsoft.com/office/powerpoint/2010/main" val="374436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90"/>
            <a:ext cx="10691813" cy="7561684"/>
          </a:xfrm>
          <a:prstGeom prst="rect">
            <a:avLst/>
          </a:prstGeom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3034222" y="380309"/>
            <a:ext cx="7657592" cy="905130"/>
          </a:xfrm>
        </p:spPr>
        <p:txBody>
          <a:bodyPr>
            <a:normAutofit fontScale="90000"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</a:br>
            <a: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  <a:t> </a:t>
            </a:r>
            <a:b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</a:br>
            <a:r>
              <a:rPr lang="tr-TR" sz="2800" dirty="0">
                <a:solidFill>
                  <a:schemeClr val="bg1"/>
                </a:solidFill>
                <a:latin typeface="TelefonWeb Black" panose="00000A00000000000000" pitchFamily="2" charset="-94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  <a:t>SANCIM </a:t>
            </a:r>
            <a:r>
              <a:rPr lang="tr-TR" sz="2800" dirty="0">
                <a:solidFill>
                  <a:schemeClr val="bg1"/>
                </a:solidFill>
                <a:latin typeface="TelefonWeb Black" panose="00000A00000000000000" pitchFamily="2" charset="-94"/>
              </a:rPr>
              <a:t>CEMENT PLANT’S</a:t>
            </a:r>
            <a:br>
              <a:rPr lang="tr-TR" sz="2800" dirty="0">
                <a:solidFill>
                  <a:schemeClr val="bg1"/>
                </a:solidFill>
                <a:latin typeface="TelefonWeb Black" panose="00000A00000000000000" pitchFamily="2" charset="-94"/>
              </a:rPr>
            </a:br>
            <a:r>
              <a:rPr lang="tr-TR" sz="2800" dirty="0">
                <a:solidFill>
                  <a:schemeClr val="bg1"/>
                </a:solidFill>
                <a:latin typeface="TelefonWeb Black" panose="00000A00000000000000" pitchFamily="2" charset="-94"/>
              </a:rPr>
              <a:t> CLINKER AND CEMENT CAPACITY</a:t>
            </a:r>
            <a:r>
              <a:rPr lang="tr-TR" altLang="tr-TR" sz="2000" b="1" dirty="0">
                <a:solidFill>
                  <a:schemeClr val="bg1"/>
                </a:solidFill>
              </a:rPr>
              <a:t/>
            </a:r>
            <a:br>
              <a:rPr lang="tr-TR" altLang="tr-TR" sz="2000" b="1" dirty="0">
                <a:solidFill>
                  <a:schemeClr val="bg1"/>
                </a:solidFill>
              </a:rPr>
            </a:br>
            <a:r>
              <a:rPr lang="tr-TR" altLang="tr-TR" sz="2400" b="1" dirty="0">
                <a:solidFill>
                  <a:schemeClr val="bg1"/>
                </a:solidFill>
              </a:rPr>
              <a:t/>
            </a:r>
            <a:br>
              <a:rPr lang="tr-TR" altLang="tr-TR" sz="2400" b="1" dirty="0">
                <a:solidFill>
                  <a:schemeClr val="bg1"/>
                </a:solidFill>
              </a:rPr>
            </a:br>
            <a:endParaRPr lang="tr-TR" sz="2400" dirty="0">
              <a:solidFill>
                <a:schemeClr val="bg1"/>
              </a:solidFill>
              <a:latin typeface="TelefonWeb Light" panose="00000400000000000000" pitchFamily="2" charset="-94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0312"/>
            <a:ext cx="10691813" cy="167326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3" y="1558492"/>
            <a:ext cx="5042771" cy="2844801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5197475" y="1558492"/>
            <a:ext cx="557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u="sng" dirty="0"/>
              <a:t>TOTAL CLINKER CAPACITY OF SANCIM CEMENT PLANT :</a:t>
            </a:r>
          </a:p>
        </p:txBody>
      </p:sp>
      <p:sp>
        <p:nvSpPr>
          <p:cNvPr id="4" name="Dikdörtgen 3"/>
          <p:cNvSpPr/>
          <p:nvPr/>
        </p:nvSpPr>
        <p:spPr>
          <a:xfrm>
            <a:off x="5197475" y="2153841"/>
            <a:ext cx="36225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000" b="1" dirty="0"/>
              <a:t>1.159.868 TON/YEAR </a:t>
            </a:r>
          </a:p>
        </p:txBody>
      </p:sp>
      <p:sp>
        <p:nvSpPr>
          <p:cNvPr id="8" name="Dikdörtgen 7"/>
          <p:cNvSpPr/>
          <p:nvPr/>
        </p:nvSpPr>
        <p:spPr>
          <a:xfrm>
            <a:off x="5197475" y="2772458"/>
            <a:ext cx="557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u="sng" dirty="0"/>
              <a:t>TOTAL CEMENT CAPACITY OF SANCIM CEMENT PLANT :</a:t>
            </a:r>
          </a:p>
        </p:txBody>
      </p:sp>
      <p:sp>
        <p:nvSpPr>
          <p:cNvPr id="9" name="Dikdörtgen 8"/>
          <p:cNvSpPr/>
          <p:nvPr/>
        </p:nvSpPr>
        <p:spPr>
          <a:xfrm>
            <a:off x="5197475" y="3587875"/>
            <a:ext cx="36225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000" b="1" dirty="0"/>
              <a:t>2.498.352 TON/YEAR </a:t>
            </a:r>
          </a:p>
        </p:txBody>
      </p:sp>
    </p:spTree>
    <p:extLst>
      <p:ext uri="{BB962C8B-B14F-4D97-AF65-F5344CB8AC3E}">
        <p14:creationId xmlns:p14="http://schemas.microsoft.com/office/powerpoint/2010/main" val="253470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9"/>
            <a:ext cx="10691813" cy="7561684"/>
          </a:xfrm>
          <a:prstGeom prst="rect">
            <a:avLst/>
          </a:prstGeom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3034222" y="380309"/>
            <a:ext cx="7657592" cy="905130"/>
          </a:xfrm>
        </p:spPr>
        <p:txBody>
          <a:bodyPr>
            <a:normAutofit fontScale="90000"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</a:br>
            <a: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  <a:t> </a:t>
            </a:r>
            <a:b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</a:br>
            <a:r>
              <a:rPr lang="tr-TR" sz="2800" dirty="0">
                <a:solidFill>
                  <a:schemeClr val="bg1"/>
                </a:solidFill>
                <a:latin typeface="TelefonWeb Black" panose="00000A00000000000000" pitchFamily="2" charset="-94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TelefonWeb Black" panose="00000A00000000000000" pitchFamily="2" charset="-94"/>
              </a:rPr>
              <a:t>KAVCIM </a:t>
            </a:r>
            <a:r>
              <a:rPr lang="tr-TR" sz="2800" dirty="0">
                <a:solidFill>
                  <a:schemeClr val="bg1"/>
                </a:solidFill>
                <a:latin typeface="TelefonWeb Black" panose="00000A00000000000000" pitchFamily="2" charset="-94"/>
              </a:rPr>
              <a:t>CEMENT PLANT’S</a:t>
            </a:r>
            <a:br>
              <a:rPr lang="tr-TR" sz="2800" dirty="0">
                <a:solidFill>
                  <a:schemeClr val="bg1"/>
                </a:solidFill>
                <a:latin typeface="TelefonWeb Black" panose="00000A00000000000000" pitchFamily="2" charset="-94"/>
              </a:rPr>
            </a:br>
            <a:r>
              <a:rPr lang="tr-TR" sz="2800" dirty="0">
                <a:solidFill>
                  <a:schemeClr val="bg1"/>
                </a:solidFill>
                <a:latin typeface="TelefonWeb Black" panose="00000A00000000000000" pitchFamily="2" charset="-94"/>
              </a:rPr>
              <a:t> CLINKER AND CEMENT CAPACITY</a:t>
            </a:r>
            <a:r>
              <a:rPr lang="tr-TR" altLang="tr-TR" sz="2000" b="1" dirty="0">
                <a:solidFill>
                  <a:schemeClr val="bg1"/>
                </a:solidFill>
              </a:rPr>
              <a:t/>
            </a:r>
            <a:br>
              <a:rPr lang="tr-TR" altLang="tr-TR" sz="2000" b="1" dirty="0">
                <a:solidFill>
                  <a:schemeClr val="bg1"/>
                </a:solidFill>
              </a:rPr>
            </a:br>
            <a:r>
              <a:rPr lang="tr-TR" altLang="tr-TR" sz="2400" b="1" dirty="0">
                <a:solidFill>
                  <a:schemeClr val="bg1"/>
                </a:solidFill>
              </a:rPr>
              <a:t/>
            </a:r>
            <a:br>
              <a:rPr lang="tr-TR" altLang="tr-TR" sz="2400" b="1" dirty="0">
                <a:solidFill>
                  <a:schemeClr val="bg1"/>
                </a:solidFill>
              </a:rPr>
            </a:br>
            <a:endParaRPr lang="tr-TR" sz="2400" dirty="0">
              <a:solidFill>
                <a:schemeClr val="bg1"/>
              </a:solidFill>
              <a:latin typeface="TelefonWeb Light" panose="00000400000000000000" pitchFamily="2" charset="-94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0312"/>
            <a:ext cx="10691813" cy="167326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68" y="1470024"/>
            <a:ext cx="4630133" cy="3073401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4799201" y="1635717"/>
            <a:ext cx="5516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u="sng" dirty="0"/>
              <a:t>TOTAL CLINKER CAPACITY OF KAVCIM CEMENT PLANT :</a:t>
            </a:r>
          </a:p>
        </p:txBody>
      </p:sp>
      <p:sp>
        <p:nvSpPr>
          <p:cNvPr id="4" name="Dikdörtgen 3"/>
          <p:cNvSpPr/>
          <p:nvPr/>
        </p:nvSpPr>
        <p:spPr>
          <a:xfrm>
            <a:off x="4799201" y="2309160"/>
            <a:ext cx="36225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000" b="1" dirty="0" smtClean="0"/>
              <a:t>1.593.225 </a:t>
            </a:r>
            <a:r>
              <a:rPr lang="tr-TR" sz="3000" b="1" dirty="0"/>
              <a:t>TON/YEAR </a:t>
            </a:r>
          </a:p>
        </p:txBody>
      </p:sp>
      <p:sp>
        <p:nvSpPr>
          <p:cNvPr id="8" name="Dikdörtgen 7"/>
          <p:cNvSpPr/>
          <p:nvPr/>
        </p:nvSpPr>
        <p:spPr>
          <a:xfrm>
            <a:off x="4799201" y="3093975"/>
            <a:ext cx="5516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u="sng" dirty="0"/>
              <a:t>TOTAL CEMENT CAPACITY OF KAVCIM CEMENT PLANT :</a:t>
            </a:r>
          </a:p>
        </p:txBody>
      </p:sp>
      <p:sp>
        <p:nvSpPr>
          <p:cNvPr id="9" name="Dikdörtgen 8"/>
          <p:cNvSpPr/>
          <p:nvPr/>
        </p:nvSpPr>
        <p:spPr>
          <a:xfrm>
            <a:off x="4799201" y="3891994"/>
            <a:ext cx="36225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000" b="1" dirty="0"/>
              <a:t>3.223.680 TON/YEAR </a:t>
            </a:r>
          </a:p>
        </p:txBody>
      </p:sp>
    </p:spTree>
    <p:extLst>
      <p:ext uri="{BB962C8B-B14F-4D97-AF65-F5344CB8AC3E}">
        <p14:creationId xmlns:p14="http://schemas.microsoft.com/office/powerpoint/2010/main" val="276652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2020</TotalTime>
  <Words>475</Words>
  <Application>Microsoft Office PowerPoint</Application>
  <PresentationFormat>Özel</PresentationFormat>
  <Paragraphs>128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TelefonWeb Black</vt:lpstr>
      <vt:lpstr>TelefonWeb Light</vt:lpstr>
      <vt:lpstr>Office Teması</vt:lpstr>
      <vt:lpstr>PowerPoint Sunusu</vt:lpstr>
      <vt:lpstr>   ASKALE GROUP PRESENTATION TOPICS  </vt:lpstr>
      <vt:lpstr>    1-AŞKALE GROUP CLINKER, CEMENT PRODUCTION CAPACITY AND TURNOVER  </vt:lpstr>
      <vt:lpstr>   2- CEMENT PLANTS OF AŞKALE GROUP  </vt:lpstr>
      <vt:lpstr>    AŞKALE CEMENT PLANT’S  CLINKER AND CEMENT CAPACITY  </vt:lpstr>
      <vt:lpstr>    GUMUSHANE CEMENT PLANT’S  CLINKER AND CEMENT CAPACITY  </vt:lpstr>
      <vt:lpstr>    VAN CEMENT PLANT’S  CLINKER AND CEMENT CAPACITY  </vt:lpstr>
      <vt:lpstr>    SANCIM CEMENT PLANT’S  CLINKER AND CEMENT CAPACITY  </vt:lpstr>
      <vt:lpstr>    KAVCIM CEMENT PLANT’S  CLINKER AND CEMENT CAPACITY  </vt:lpstr>
      <vt:lpstr>    ERZINCAN GRINDING PLANT’S  CLINKER AND CEMENT CAPACITY  </vt:lpstr>
      <vt:lpstr>    TRABZON GRINDING PLANT’S  CLINKER AND CEMENT CAPACITY  </vt:lpstr>
      <vt:lpstr>    3- READY MIX AND AGGREGATE PLANTS OF AŞKALE GROUP  </vt:lpstr>
      <vt:lpstr>    ASKALE GROUP READY-MIX   &amp; AGGREGATE PLANTS  </vt:lpstr>
      <vt:lpstr>    ASKALE GROUP READY-MIX   &amp; AGGREGATE PLANTS  </vt:lpstr>
      <vt:lpstr>    ASKALE GROUP READY-MIX   &amp; AGGREGATE PLANTS  </vt:lpstr>
      <vt:lpstr>    ASKALE GROUP READY-MIX   &amp; AGGREGATE PLANTS  </vt:lpstr>
      <vt:lpstr>    ASKALE GROUP READY-MIX   &amp; AGGREGATE PLANTS  </vt:lpstr>
      <vt:lpstr>    4-ASKALE GROUP HOPA CEMENT TERMINAL  </vt:lpstr>
      <vt:lpstr>    5- ASKALE GROUP’S SUB-FACILITIES  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murat öztürk</dc:creator>
  <cp:lastModifiedBy>Hicazi Onur AKSU</cp:lastModifiedBy>
  <cp:revision>383</cp:revision>
  <dcterms:created xsi:type="dcterms:W3CDTF">2017-12-13T10:31:29Z</dcterms:created>
  <dcterms:modified xsi:type="dcterms:W3CDTF">2018-09-16T17:47:24Z</dcterms:modified>
</cp:coreProperties>
</file>